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61" r:id="rId2"/>
    <p:sldId id="259" r:id="rId3"/>
  </p:sldIdLst>
  <p:sldSz cx="7775575" cy="109077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F7"/>
    <a:srgbClr val="FEEFD2"/>
    <a:srgbClr val="FFEFEF"/>
    <a:srgbClr val="FFF3F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31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4A31F81A-B2A6-43D3-94F7-90E12E6E0270}"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2181225" y="1233488"/>
            <a:ext cx="23733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05E14630-3722-43F3-A8BE-2363EBD1749C}" type="slidenum">
              <a:rPr kumimoji="1" lang="ja-JP" altLang="en-US" smtClean="0"/>
              <a:t>‹#›</a:t>
            </a:fld>
            <a:endParaRPr kumimoji="1" lang="ja-JP" altLang="en-US"/>
          </a:p>
        </p:txBody>
      </p:sp>
    </p:spTree>
    <p:extLst>
      <p:ext uri="{BB962C8B-B14F-4D97-AF65-F5344CB8AC3E}">
        <p14:creationId xmlns:p14="http://schemas.microsoft.com/office/powerpoint/2010/main" val="28874378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7A66E-BC84-AE18-B8E7-510B82D7F8C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6821C6-EC36-5E69-8C70-95F3BA260D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AD81E79-0F12-A9B2-F97A-7552D0827A5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CFC72D4-E4E3-860D-EB3A-013F87A00439}"/>
              </a:ext>
            </a:extLst>
          </p:cNvPr>
          <p:cNvSpPr>
            <a:spLocks noGrp="1"/>
          </p:cNvSpPr>
          <p:nvPr>
            <p:ph type="sldNum" sz="quarter" idx="5"/>
          </p:nvPr>
        </p:nvSpPr>
        <p:spPr/>
        <p:txBody>
          <a:bodyPr/>
          <a:lstStyle/>
          <a:p>
            <a:fld id="{05E14630-3722-43F3-A8BE-2363EBD1749C}" type="slidenum">
              <a:rPr kumimoji="1" lang="ja-JP" altLang="en-US" smtClean="0"/>
              <a:t>1</a:t>
            </a:fld>
            <a:endParaRPr kumimoji="1" lang="ja-JP" altLang="en-US"/>
          </a:p>
        </p:txBody>
      </p:sp>
    </p:spTree>
    <p:extLst>
      <p:ext uri="{BB962C8B-B14F-4D97-AF65-F5344CB8AC3E}">
        <p14:creationId xmlns:p14="http://schemas.microsoft.com/office/powerpoint/2010/main" val="83230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327894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917149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296776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1403419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p:spPr>
        <p:txBody>
          <a:bodyPr/>
          <a:lstStyle>
            <a:lvl1pPr marL="0" indent="0">
              <a:buNone/>
              <a:defRPr sz="2041">
                <a:solidFill>
                  <a:schemeClr val="tx1">
                    <a:tint val="82000"/>
                  </a:schemeClr>
                </a:solidFill>
              </a:defRPr>
            </a:lvl1pPr>
            <a:lvl2pPr marL="388757" indent="0">
              <a:buNone/>
              <a:defRPr sz="1701">
                <a:solidFill>
                  <a:schemeClr val="tx1">
                    <a:tint val="82000"/>
                  </a:schemeClr>
                </a:solidFill>
              </a:defRPr>
            </a:lvl2pPr>
            <a:lvl3pPr marL="777514" indent="0">
              <a:buNone/>
              <a:defRPr sz="1531">
                <a:solidFill>
                  <a:schemeClr val="tx1">
                    <a:tint val="82000"/>
                  </a:schemeClr>
                </a:solidFill>
              </a:defRPr>
            </a:lvl3pPr>
            <a:lvl4pPr marL="1166271" indent="0">
              <a:buNone/>
              <a:defRPr sz="1360">
                <a:solidFill>
                  <a:schemeClr val="tx1">
                    <a:tint val="82000"/>
                  </a:schemeClr>
                </a:solidFill>
              </a:defRPr>
            </a:lvl4pPr>
            <a:lvl5pPr marL="1555029" indent="0">
              <a:buNone/>
              <a:defRPr sz="1360">
                <a:solidFill>
                  <a:schemeClr val="tx1">
                    <a:tint val="82000"/>
                  </a:schemeClr>
                </a:solidFill>
              </a:defRPr>
            </a:lvl5pPr>
            <a:lvl6pPr marL="1943786" indent="0">
              <a:buNone/>
              <a:defRPr sz="1360">
                <a:solidFill>
                  <a:schemeClr val="tx1">
                    <a:tint val="82000"/>
                  </a:schemeClr>
                </a:solidFill>
              </a:defRPr>
            </a:lvl6pPr>
            <a:lvl7pPr marL="2332543" indent="0">
              <a:buNone/>
              <a:defRPr sz="1360">
                <a:solidFill>
                  <a:schemeClr val="tx1">
                    <a:tint val="82000"/>
                  </a:schemeClr>
                </a:solidFill>
              </a:defRPr>
            </a:lvl7pPr>
            <a:lvl8pPr marL="2721300" indent="0">
              <a:buNone/>
              <a:defRPr sz="1360">
                <a:solidFill>
                  <a:schemeClr val="tx1">
                    <a:tint val="82000"/>
                  </a:schemeClr>
                </a:solidFill>
              </a:defRPr>
            </a:lvl8pPr>
            <a:lvl9pPr marL="3110057" indent="0">
              <a:buNone/>
              <a:defRPr sz="136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63924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296921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197857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300744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276545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13106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35584" y="3272314"/>
            <a:ext cx="2507825" cy="6062366"/>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566F03-0225-4606-A9A5-64DC7FCDB6D5}" type="datetimeFigureOut">
              <a:rPr kumimoji="1" lang="ja-JP" altLang="en-US" smtClean="0"/>
              <a:t>2025/9/18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2783680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82000"/>
                  </a:schemeClr>
                </a:solidFill>
              </a:defRPr>
            </a:lvl1pPr>
          </a:lstStyle>
          <a:p>
            <a:fld id="{BC566F03-0225-4606-A9A5-64DC7FCDB6D5}" type="datetimeFigureOut">
              <a:rPr kumimoji="1" lang="ja-JP" altLang="en-US" smtClean="0"/>
              <a:t>2025/9/18</a:t>
            </a:fld>
            <a:endParaRPr kumimoji="1" lang="ja-JP" altLang="en-US"/>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020">
                <a:solidFill>
                  <a:schemeClr val="tx1">
                    <a:tint val="82000"/>
                  </a:schemeClr>
                </a:solidFill>
              </a:defRPr>
            </a:lvl1pPr>
          </a:lstStyle>
          <a:p>
            <a:fld id="{4BBA05E5-7547-438E-A70E-97691206B7DE}" type="slidenum">
              <a:rPr kumimoji="1" lang="ja-JP" altLang="en-US" smtClean="0"/>
              <a:t>‹#›</a:t>
            </a:fld>
            <a:endParaRPr kumimoji="1" lang="ja-JP" altLang="en-US"/>
          </a:p>
        </p:txBody>
      </p:sp>
    </p:spTree>
    <p:extLst>
      <p:ext uri="{BB962C8B-B14F-4D97-AF65-F5344CB8AC3E}">
        <p14:creationId xmlns:p14="http://schemas.microsoft.com/office/powerpoint/2010/main" val="15369076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514" rtl="0" eaLnBrk="1" latinLnBrk="0" hangingPunct="1">
        <a:lnSpc>
          <a:spcPct val="90000"/>
        </a:lnSpc>
        <a:spcBef>
          <a:spcPct val="0"/>
        </a:spcBef>
        <a:buNone/>
        <a:defRPr kumimoji="1"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kumimoji="1"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kumimoji="1"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kumimoji="1"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A669-2F85-E70D-9CB6-A72D7F2B6D50}"/>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7BDE08D5-3D7F-DDB0-A4C2-448DF76B1269}"/>
              </a:ext>
            </a:extLst>
          </p:cNvPr>
          <p:cNvSpPr/>
          <p:nvPr/>
        </p:nvSpPr>
        <p:spPr>
          <a:xfrm>
            <a:off x="0" y="0"/>
            <a:ext cx="7775575" cy="10907713"/>
          </a:xfrm>
          <a:prstGeom prst="rect">
            <a:avLst/>
          </a:prstGeom>
          <a:solidFill>
            <a:srgbClr val="FFFC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3" descr="パステルで花びらの抽象的なデザイン">
            <a:extLst>
              <a:ext uri="{FF2B5EF4-FFF2-40B4-BE49-F238E27FC236}">
                <a16:creationId xmlns:a16="http://schemas.microsoft.com/office/drawing/2014/main" id="{6116FA71-0B05-D882-5D06-C2007C0520E4}"/>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t="38536"/>
          <a:stretch>
            <a:fillRect/>
          </a:stretch>
        </p:blipFill>
        <p:spPr>
          <a:xfrm rot="16200000">
            <a:off x="91070" y="3211304"/>
            <a:ext cx="10907713" cy="4485106"/>
          </a:xfrm>
          <a:prstGeom prst="rect">
            <a:avLst/>
          </a:prstGeom>
        </p:spPr>
      </p:pic>
      <p:sp>
        <p:nvSpPr>
          <p:cNvPr id="11" name="正方形/長方形 10">
            <a:extLst>
              <a:ext uri="{FF2B5EF4-FFF2-40B4-BE49-F238E27FC236}">
                <a16:creationId xmlns:a16="http://schemas.microsoft.com/office/drawing/2014/main" id="{B2B88965-FC8D-2022-EEDB-08BFDE1D6E17}"/>
              </a:ext>
            </a:extLst>
          </p:cNvPr>
          <p:cNvSpPr/>
          <p:nvPr/>
        </p:nvSpPr>
        <p:spPr>
          <a:xfrm>
            <a:off x="301623" y="612220"/>
            <a:ext cx="7172325" cy="9510321"/>
          </a:xfrm>
          <a:prstGeom prst="rect">
            <a:avLst/>
          </a:prstGeom>
          <a:solidFill>
            <a:schemeClr val="bg1"/>
          </a:solidFill>
          <a:ln>
            <a:solidFill>
              <a:schemeClr val="tx1"/>
            </a:solidFill>
            <a:prstDash val="lgDashDot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611ED66D-FD1B-6E75-DC0E-D6E1790B88A6}"/>
              </a:ext>
            </a:extLst>
          </p:cNvPr>
          <p:cNvSpPr txBox="1">
            <a:spLocks/>
          </p:cNvSpPr>
          <p:nvPr/>
        </p:nvSpPr>
        <p:spPr>
          <a:xfrm>
            <a:off x="1371600" y="179387"/>
            <a:ext cx="4731963" cy="461665"/>
          </a:xfrm>
          <a:prstGeom prst="rect">
            <a:avLst/>
          </a:prstGeom>
          <a:noFill/>
          <a:ln>
            <a:noFill/>
          </a:ln>
        </p:spPr>
        <p:txBody>
          <a:bodyPr wrap="square" rtlCol="0">
            <a:spAutoFit/>
          </a:bodyPr>
          <a:lstStyle/>
          <a:p>
            <a:r>
              <a:rPr kumimoji="1" lang="ja-JP" altLang="en-US" sz="2400" b="1" dirty="0"/>
              <a:t>第</a:t>
            </a:r>
            <a:r>
              <a:rPr kumimoji="1" lang="en-US" altLang="ja-JP" sz="2400" b="1" dirty="0"/>
              <a:t>32</a:t>
            </a:r>
            <a:r>
              <a:rPr kumimoji="1" lang="ja-JP" altLang="en-US" sz="2400" b="1" dirty="0"/>
              <a:t>回　福島</a:t>
            </a:r>
            <a:r>
              <a:rPr kumimoji="1" lang="en-US" altLang="ja-JP" sz="2400" b="1" dirty="0"/>
              <a:t>NST</a:t>
            </a:r>
            <a:r>
              <a:rPr kumimoji="1" lang="ja-JP" altLang="en-US" sz="2400" b="1" dirty="0"/>
              <a:t>フォーラム</a:t>
            </a:r>
          </a:p>
        </p:txBody>
      </p:sp>
      <p:sp>
        <p:nvSpPr>
          <p:cNvPr id="9" name="テキスト ボックス 8">
            <a:extLst>
              <a:ext uri="{FF2B5EF4-FFF2-40B4-BE49-F238E27FC236}">
                <a16:creationId xmlns:a16="http://schemas.microsoft.com/office/drawing/2014/main" id="{DC17E3C0-50C3-4C15-1A7F-157BA2BA95FD}"/>
              </a:ext>
            </a:extLst>
          </p:cNvPr>
          <p:cNvSpPr txBox="1"/>
          <p:nvPr/>
        </p:nvSpPr>
        <p:spPr>
          <a:xfrm>
            <a:off x="555969" y="640703"/>
            <a:ext cx="6929117" cy="1077218"/>
          </a:xfrm>
          <a:prstGeom prst="rect">
            <a:avLst/>
          </a:prstGeom>
          <a:noFill/>
        </p:spPr>
        <p:txBody>
          <a:bodyPr wrap="square" rtlCol="0">
            <a:spAutoFit/>
          </a:bodyPr>
          <a:lstStyle/>
          <a:p>
            <a:r>
              <a:rPr kumimoji="1" lang="ja-JP" altLang="en-US" sz="1200" b="1" dirty="0"/>
              <a:t>日　　時　　　　：　</a:t>
            </a:r>
            <a:r>
              <a:rPr kumimoji="1" lang="en-US" altLang="ja-JP" sz="1200" b="1" dirty="0"/>
              <a:t>2025</a:t>
            </a:r>
            <a:r>
              <a:rPr kumimoji="1" lang="ja-JP" altLang="en-US" sz="1200" b="1" dirty="0"/>
              <a:t>年</a:t>
            </a:r>
            <a:r>
              <a:rPr kumimoji="1" lang="en-US" altLang="ja-JP" sz="1200" b="1" dirty="0"/>
              <a:t>10</a:t>
            </a:r>
            <a:r>
              <a:rPr kumimoji="1" lang="ja-JP" altLang="en-US" sz="1200" b="1" dirty="0"/>
              <a:t>月</a:t>
            </a:r>
            <a:r>
              <a:rPr kumimoji="1" lang="en-US" altLang="ja-JP" sz="1200" b="1" dirty="0"/>
              <a:t>4</a:t>
            </a:r>
            <a:r>
              <a:rPr kumimoji="1" lang="ja-JP" altLang="en-US" sz="1200" b="1" dirty="0"/>
              <a:t>日（土）　</a:t>
            </a:r>
            <a:r>
              <a:rPr kumimoji="1" lang="en-US" altLang="ja-JP" sz="1200" b="1" dirty="0"/>
              <a:t>14</a:t>
            </a:r>
            <a:r>
              <a:rPr kumimoji="1" lang="ja-JP" altLang="en-US" sz="1200" b="1" dirty="0"/>
              <a:t>時</a:t>
            </a:r>
            <a:r>
              <a:rPr kumimoji="1" lang="en-US" altLang="ja-JP" sz="1200" b="1" dirty="0"/>
              <a:t>00</a:t>
            </a:r>
            <a:r>
              <a:rPr kumimoji="1" lang="ja-JP" altLang="en-US" sz="1200" b="1" dirty="0"/>
              <a:t>分　～　</a:t>
            </a:r>
            <a:r>
              <a:rPr kumimoji="1" lang="en-US" altLang="ja-JP" sz="1200" b="1" dirty="0"/>
              <a:t>17</a:t>
            </a:r>
            <a:r>
              <a:rPr kumimoji="1" lang="ja-JP" altLang="en-US" sz="1200" b="1" dirty="0"/>
              <a:t>時</a:t>
            </a:r>
            <a:r>
              <a:rPr kumimoji="1" lang="en-US" altLang="ja-JP" sz="1200" b="1" dirty="0"/>
              <a:t>05</a:t>
            </a:r>
            <a:r>
              <a:rPr kumimoji="1" lang="ja-JP" altLang="en-US" sz="1200" b="1" dirty="0"/>
              <a:t>分　（開場：</a:t>
            </a:r>
            <a:r>
              <a:rPr kumimoji="1" lang="en-US" altLang="ja-JP" sz="1200" b="1" dirty="0"/>
              <a:t>13</a:t>
            </a:r>
            <a:r>
              <a:rPr kumimoji="1" lang="ja-JP" altLang="en-US" sz="1200" b="1" dirty="0"/>
              <a:t>時</a:t>
            </a:r>
            <a:r>
              <a:rPr kumimoji="1" lang="en-US" altLang="ja-JP" sz="1200" b="1" dirty="0"/>
              <a:t>30</a:t>
            </a:r>
            <a:r>
              <a:rPr kumimoji="1" lang="ja-JP" altLang="en-US" sz="1200" b="1" dirty="0"/>
              <a:t>分）</a:t>
            </a:r>
          </a:p>
          <a:p>
            <a:endParaRPr kumimoji="1" lang="ja-JP" altLang="en-US" sz="800" b="1" dirty="0"/>
          </a:p>
          <a:p>
            <a:r>
              <a:rPr kumimoji="1" lang="ja-JP" altLang="en-US" sz="1200" b="1" dirty="0"/>
              <a:t>会　     場     　  　  ：　福島県立医科大学　保健科学部　多目的ホール</a:t>
            </a:r>
          </a:p>
          <a:p>
            <a:r>
              <a:rPr kumimoji="1" lang="ja-JP" altLang="en-US" sz="1200" b="1" dirty="0"/>
              <a:t>　　　　　　　  　　 </a:t>
            </a:r>
            <a:r>
              <a:rPr kumimoji="1" lang="ja-JP" altLang="en-US" sz="1200" b="1" dirty="0" smtClean="0"/>
              <a:t>　　　　 </a:t>
            </a:r>
            <a:r>
              <a:rPr kumimoji="1" lang="ja-JP" altLang="en-US" sz="1200" b="1" dirty="0"/>
              <a:t>福島県福島市栄町</a:t>
            </a:r>
            <a:r>
              <a:rPr kumimoji="1" lang="en-US" altLang="ja-JP" sz="1200" b="1" dirty="0"/>
              <a:t>10</a:t>
            </a:r>
            <a:r>
              <a:rPr kumimoji="1" lang="ja-JP" altLang="en-US" sz="1200" b="1" dirty="0"/>
              <a:t>番</a:t>
            </a:r>
            <a:r>
              <a:rPr kumimoji="1" lang="en-US" altLang="ja-JP" sz="1200" b="1" dirty="0"/>
              <a:t>6</a:t>
            </a:r>
            <a:r>
              <a:rPr kumimoji="1" lang="ja-JP" altLang="en-US" sz="1200" b="1" dirty="0"/>
              <a:t>号</a:t>
            </a:r>
          </a:p>
          <a:p>
            <a:endParaRPr kumimoji="1" lang="ja-JP" altLang="en-US" sz="800" b="1" dirty="0"/>
          </a:p>
          <a:p>
            <a:r>
              <a:rPr kumimoji="1" lang="ja-JP" altLang="en-US" sz="1200" b="1" dirty="0"/>
              <a:t>参　　加　　費    ：　</a:t>
            </a:r>
            <a:r>
              <a:rPr kumimoji="1" lang="en-US" altLang="ja-JP" sz="1200" b="1" dirty="0"/>
              <a:t>1,000</a:t>
            </a:r>
            <a:r>
              <a:rPr kumimoji="1" lang="ja-JP" altLang="en-US" sz="1200" b="1" dirty="0"/>
              <a:t>円　（大学生は無料、但し大学院生は除く）</a:t>
            </a:r>
          </a:p>
        </p:txBody>
      </p:sp>
      <p:sp>
        <p:nvSpPr>
          <p:cNvPr id="14" name="テキスト ボックス 13">
            <a:extLst>
              <a:ext uri="{FF2B5EF4-FFF2-40B4-BE49-F238E27FC236}">
                <a16:creationId xmlns:a16="http://schemas.microsoft.com/office/drawing/2014/main" id="{7A95C8A0-D576-B543-EE27-9F23EE13827A}"/>
              </a:ext>
            </a:extLst>
          </p:cNvPr>
          <p:cNvSpPr txBox="1"/>
          <p:nvPr/>
        </p:nvSpPr>
        <p:spPr>
          <a:xfrm>
            <a:off x="3291234" y="6767832"/>
            <a:ext cx="1143000" cy="276999"/>
          </a:xfrm>
          <a:prstGeom prst="rect">
            <a:avLst/>
          </a:prstGeom>
          <a:noFill/>
        </p:spPr>
        <p:txBody>
          <a:bodyPr wrap="square" rtlCol="0">
            <a:spAutoFit/>
          </a:bodyPr>
          <a:lstStyle/>
          <a:p>
            <a:r>
              <a:rPr kumimoji="1" lang="ja-JP" altLang="en-US" sz="1200" dirty="0"/>
              <a:t>～</a:t>
            </a:r>
            <a:r>
              <a:rPr kumimoji="1" lang="en-US" altLang="ja-JP" sz="1200" dirty="0"/>
              <a:t>10</a:t>
            </a:r>
            <a:r>
              <a:rPr kumimoji="1" lang="ja-JP" altLang="en-US" sz="1200" dirty="0"/>
              <a:t>分休憩～</a:t>
            </a:r>
          </a:p>
        </p:txBody>
      </p:sp>
      <p:sp>
        <p:nvSpPr>
          <p:cNvPr id="18" name="テキスト ボックス 17">
            <a:extLst>
              <a:ext uri="{FF2B5EF4-FFF2-40B4-BE49-F238E27FC236}">
                <a16:creationId xmlns:a16="http://schemas.microsoft.com/office/drawing/2014/main" id="{3A368E3F-B71E-3537-B907-A48479F9F82C}"/>
              </a:ext>
            </a:extLst>
          </p:cNvPr>
          <p:cNvSpPr txBox="1"/>
          <p:nvPr/>
        </p:nvSpPr>
        <p:spPr>
          <a:xfrm>
            <a:off x="115373" y="10236942"/>
            <a:ext cx="7579068" cy="461665"/>
          </a:xfrm>
          <a:prstGeom prst="rect">
            <a:avLst/>
          </a:prstGeom>
          <a:noFill/>
        </p:spPr>
        <p:txBody>
          <a:bodyPr wrap="square" rtlCol="0">
            <a:spAutoFit/>
          </a:bodyPr>
          <a:lstStyle/>
          <a:p>
            <a:r>
              <a:rPr kumimoji="1" lang="ja-JP" altLang="en-US" sz="1200" dirty="0"/>
              <a:t>共催：福島</a:t>
            </a:r>
            <a:r>
              <a:rPr kumimoji="1" lang="en-US" altLang="ja-JP" sz="1200" dirty="0"/>
              <a:t>NST</a:t>
            </a:r>
            <a:r>
              <a:rPr kumimoji="1" lang="ja-JP" altLang="en-US" sz="1200" dirty="0" smtClean="0"/>
              <a:t>フォーラム・福島県</a:t>
            </a:r>
            <a:r>
              <a:rPr kumimoji="1" lang="ja-JP" altLang="en-US" sz="1200" dirty="0"/>
              <a:t>病院薬剤師会・アボットジャパン㈱・㈱大塚製薬工場・ニュートリー㈱後援：公益社団法人福島県栄養士会・一般社団法人福島県臨床検査技師会</a:t>
            </a:r>
          </a:p>
        </p:txBody>
      </p:sp>
      <p:sp>
        <p:nvSpPr>
          <p:cNvPr id="13" name="テキスト ボックス 12">
            <a:extLst>
              <a:ext uri="{FF2B5EF4-FFF2-40B4-BE49-F238E27FC236}">
                <a16:creationId xmlns:a16="http://schemas.microsoft.com/office/drawing/2014/main" id="{9E08F1A6-C678-F1AD-A8BC-45E778A4C40C}"/>
              </a:ext>
            </a:extLst>
          </p:cNvPr>
          <p:cNvSpPr txBox="1"/>
          <p:nvPr/>
        </p:nvSpPr>
        <p:spPr>
          <a:xfrm>
            <a:off x="315909" y="2526487"/>
            <a:ext cx="7122223" cy="4185761"/>
          </a:xfrm>
          <a:prstGeom prst="rect">
            <a:avLst/>
          </a:prstGeom>
          <a:solidFill>
            <a:srgbClr val="FFFCF7"/>
          </a:solidFill>
          <a:ln>
            <a:noFill/>
          </a:ln>
        </p:spPr>
        <p:txBody>
          <a:bodyPr wrap="square" rtlCol="0">
            <a:spAutoFit/>
          </a:bodyPr>
          <a:lstStyle/>
          <a:p>
            <a:r>
              <a:rPr kumimoji="1" lang="en-US" altLang="ja-JP" sz="1200" b="1" dirty="0" smtClean="0"/>
              <a:t>1</a:t>
            </a:r>
            <a:r>
              <a:rPr kumimoji="1" lang="en-US" altLang="ja-JP" sz="1200" b="1" dirty="0"/>
              <a:t>.</a:t>
            </a:r>
            <a:r>
              <a:rPr kumimoji="1" lang="ja-JP" altLang="en-US" sz="1200" b="1" dirty="0"/>
              <a:t>　</a:t>
            </a:r>
            <a:r>
              <a:rPr kumimoji="1" lang="ja-JP" altLang="en-US" sz="1300" b="1" dirty="0"/>
              <a:t>術前化学療法中の栄養状態悪化と食道癌術後成績との関連</a:t>
            </a:r>
          </a:p>
          <a:p>
            <a:pPr algn="r"/>
            <a:r>
              <a:rPr kumimoji="1" lang="ja-JP" altLang="en-US" sz="1200" dirty="0"/>
              <a:t>福島県立医科大学附属病院　消化管外科学講座　長谷川 誠　先生</a:t>
            </a:r>
          </a:p>
          <a:p>
            <a:endParaRPr kumimoji="1" lang="ja-JP" altLang="en-US" sz="800" dirty="0"/>
          </a:p>
          <a:p>
            <a:r>
              <a:rPr kumimoji="1" lang="en-US" altLang="ja-JP" sz="1200" b="1" dirty="0"/>
              <a:t>2.</a:t>
            </a:r>
            <a:r>
              <a:rPr kumimoji="1" lang="ja-JP" altLang="en-US" sz="1200" b="1" dirty="0"/>
              <a:t>　</a:t>
            </a:r>
            <a:r>
              <a:rPr kumimoji="1" lang="ja-JP" altLang="en-US" sz="1300" b="1" dirty="0"/>
              <a:t>当院</a:t>
            </a:r>
            <a:r>
              <a:rPr kumimoji="1" lang="en-US" altLang="ja-JP" sz="1300" b="1" dirty="0"/>
              <a:t>ICU</a:t>
            </a:r>
            <a:r>
              <a:rPr kumimoji="1" lang="ja-JP" altLang="en-US" sz="1300" b="1" dirty="0"/>
              <a:t>・</a:t>
            </a:r>
            <a:r>
              <a:rPr kumimoji="1" lang="en-US" altLang="ja-JP" sz="1300" b="1" dirty="0"/>
              <a:t>HCU</a:t>
            </a:r>
            <a:r>
              <a:rPr kumimoji="1" lang="ja-JP" altLang="en-US" sz="1300" b="1" dirty="0"/>
              <a:t>における管理栄養士の休日勤務体制の導入と効果</a:t>
            </a:r>
          </a:p>
          <a:p>
            <a:pPr algn="r"/>
            <a:r>
              <a:rPr kumimoji="1" lang="ja-JP" altLang="en-US" sz="1200" dirty="0"/>
              <a:t>　　　竹田綜合病院　栄養科　栄養サポート室　渡部 身江子　先生</a:t>
            </a:r>
          </a:p>
          <a:p>
            <a:endParaRPr kumimoji="1" lang="ja-JP" altLang="en-US" sz="800" dirty="0"/>
          </a:p>
          <a:p>
            <a:r>
              <a:rPr kumimoji="1" lang="en-US" altLang="ja-JP" sz="1200" b="1" dirty="0"/>
              <a:t>3.</a:t>
            </a:r>
            <a:r>
              <a:rPr kumimoji="1" lang="ja-JP" altLang="en-US" sz="1200" b="1" dirty="0"/>
              <a:t>　</a:t>
            </a:r>
            <a:r>
              <a:rPr kumimoji="1" lang="ja-JP" altLang="en-US" sz="1300" b="1" dirty="0"/>
              <a:t>嚥下造影検査の所見からみた摂食機能予後予測と生命予後予測の検討</a:t>
            </a:r>
          </a:p>
          <a:p>
            <a:pPr algn="r"/>
            <a:r>
              <a:rPr kumimoji="1" lang="ja-JP" altLang="en-US" sz="1200" dirty="0"/>
              <a:t>　　　磐城中央病院　外科　神崎 憲雄　先生</a:t>
            </a:r>
          </a:p>
          <a:p>
            <a:pPr algn="r"/>
            <a:endParaRPr kumimoji="1" lang="ja-JP" altLang="en-US" sz="800" dirty="0"/>
          </a:p>
          <a:p>
            <a:r>
              <a:rPr kumimoji="1" lang="en-US" altLang="ja-JP" sz="1200" b="1" dirty="0"/>
              <a:t>4.</a:t>
            </a:r>
            <a:r>
              <a:rPr kumimoji="1" lang="ja-JP" altLang="en-US" sz="1200" b="1" dirty="0"/>
              <a:t>　</a:t>
            </a:r>
            <a:r>
              <a:rPr kumimoji="1" lang="ja-JP" altLang="en-US" sz="1300" b="1" dirty="0"/>
              <a:t>栄養管理と多角的介入が有効であった高齢で低栄養状態の肺癌手術症例</a:t>
            </a:r>
          </a:p>
          <a:p>
            <a:pPr algn="r"/>
            <a:r>
              <a:rPr kumimoji="1" lang="ja-JP" altLang="en-US" sz="1200" dirty="0"/>
              <a:t>　　　福島県立医科大学会津医療センター附属病院　栄養管理部　小林 明子　先生</a:t>
            </a:r>
          </a:p>
          <a:p>
            <a:endParaRPr kumimoji="1" lang="ja-JP" altLang="en-US" sz="800" dirty="0"/>
          </a:p>
          <a:p>
            <a:r>
              <a:rPr kumimoji="1" lang="en-US" altLang="ja-JP" sz="1200" b="1" dirty="0"/>
              <a:t>5.</a:t>
            </a:r>
            <a:r>
              <a:rPr kumimoji="1" lang="ja-JP" altLang="en-US" sz="1200" b="1" dirty="0"/>
              <a:t>　</a:t>
            </a:r>
            <a:r>
              <a:rPr kumimoji="1" lang="ja-JP" altLang="en-US" sz="1300" b="1" dirty="0"/>
              <a:t>栄養計算ツールの使用が栄養療法の意思決定と検討時間に与える影響</a:t>
            </a:r>
          </a:p>
          <a:p>
            <a:pPr algn="r"/>
            <a:r>
              <a:rPr kumimoji="1" lang="ja-JP" altLang="en-US" sz="1200" dirty="0"/>
              <a:t>　　　福島県立医科大学附属病院　栄養管理部　田口 遼　先生</a:t>
            </a:r>
          </a:p>
          <a:p>
            <a:pPr algn="r"/>
            <a:endParaRPr kumimoji="1" lang="ja-JP" altLang="en-US" sz="800" dirty="0"/>
          </a:p>
          <a:p>
            <a:r>
              <a:rPr kumimoji="1" lang="en-US" altLang="ja-JP" sz="1200" b="1" dirty="0"/>
              <a:t>6.</a:t>
            </a:r>
            <a:r>
              <a:rPr kumimoji="1" lang="ja-JP" altLang="en-US" sz="1200" b="1" dirty="0"/>
              <a:t>　</a:t>
            </a:r>
            <a:r>
              <a:rPr kumimoji="1" lang="ja-JP" altLang="en-US" sz="1300" b="1" dirty="0"/>
              <a:t>当院における高度肥満症に対する腹腔鏡下スリーブ状胃切除術の導入</a:t>
            </a:r>
          </a:p>
          <a:p>
            <a:pPr algn="r"/>
            <a:r>
              <a:rPr kumimoji="1" lang="ja-JP" altLang="en-US" sz="1200" dirty="0"/>
              <a:t>　　　福島県立医科大学附属病院　消化管外科学講座　花山 寛之　先生</a:t>
            </a:r>
          </a:p>
          <a:p>
            <a:endParaRPr kumimoji="1" lang="ja-JP" altLang="en-US" sz="800" dirty="0"/>
          </a:p>
          <a:p>
            <a:r>
              <a:rPr kumimoji="1" lang="en-US" altLang="ja-JP" sz="1200" b="1" dirty="0"/>
              <a:t>7.</a:t>
            </a:r>
            <a:r>
              <a:rPr kumimoji="1" lang="ja-JP" altLang="en-US" sz="1200" b="1" dirty="0"/>
              <a:t>　</a:t>
            </a:r>
            <a:r>
              <a:rPr kumimoji="1" lang="ja-JP" altLang="en-US" sz="1300" b="1" dirty="0"/>
              <a:t>当院における</a:t>
            </a:r>
            <a:r>
              <a:rPr kumimoji="1" lang="en-US" altLang="ja-JP" sz="1300" b="1" dirty="0"/>
              <a:t>GLIM</a:t>
            </a:r>
            <a:r>
              <a:rPr kumimoji="1" lang="ja-JP" altLang="en-US" sz="1300" b="1" dirty="0"/>
              <a:t>基準導入および今後の課題</a:t>
            </a:r>
          </a:p>
          <a:p>
            <a:pPr algn="r"/>
            <a:r>
              <a:rPr kumimoji="1" lang="ja-JP" altLang="en-US" sz="1200" dirty="0"/>
              <a:t>　　　福島赤十字病院　栄養課　野崎 華織　先生</a:t>
            </a:r>
          </a:p>
          <a:p>
            <a:endParaRPr kumimoji="1" lang="ja-JP" altLang="en-US" sz="800" dirty="0"/>
          </a:p>
          <a:p>
            <a:r>
              <a:rPr kumimoji="1" lang="en-US" altLang="ja-JP" sz="1200" b="1" dirty="0"/>
              <a:t>8.</a:t>
            </a:r>
            <a:r>
              <a:rPr kumimoji="1" lang="ja-JP" altLang="en-US" sz="1200" b="1" dirty="0"/>
              <a:t>　</a:t>
            </a:r>
            <a:r>
              <a:rPr kumimoji="1" lang="ja-JP" altLang="en-US" sz="1300" b="1" dirty="0"/>
              <a:t>筋肉量からみた身体機能の予後予測</a:t>
            </a:r>
          </a:p>
          <a:p>
            <a:pPr algn="r"/>
            <a:r>
              <a:rPr kumimoji="1" lang="ja-JP" altLang="en-US" sz="1200" dirty="0"/>
              <a:t>　　　磐城中央病院　リハビリテーション課　渡辺 和恵　先生</a:t>
            </a:r>
          </a:p>
        </p:txBody>
      </p:sp>
      <p:sp>
        <p:nvSpPr>
          <p:cNvPr id="21" name="正方形/長方形 20">
            <a:extLst>
              <a:ext uri="{FF2B5EF4-FFF2-40B4-BE49-F238E27FC236}">
                <a16:creationId xmlns:a16="http://schemas.microsoft.com/office/drawing/2014/main" id="{CCA8C160-DF6A-54A3-0944-EACE38BCF7F6}"/>
              </a:ext>
            </a:extLst>
          </p:cNvPr>
          <p:cNvSpPr/>
          <p:nvPr/>
        </p:nvSpPr>
        <p:spPr>
          <a:xfrm>
            <a:off x="315909" y="8300159"/>
            <a:ext cx="7122222" cy="1139359"/>
          </a:xfrm>
          <a:prstGeom prst="rect">
            <a:avLst/>
          </a:prstGeom>
          <a:solidFill>
            <a:srgbClr val="FFFCF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8DF3D3E8-8DE2-8ABB-C152-E7EAC8C86008}"/>
              </a:ext>
            </a:extLst>
          </p:cNvPr>
          <p:cNvCxnSpPr/>
          <p:nvPr/>
        </p:nvCxnSpPr>
        <p:spPr>
          <a:xfrm>
            <a:off x="555969" y="1741590"/>
            <a:ext cx="6460239" cy="0"/>
          </a:xfrm>
          <a:prstGeom prst="line">
            <a:avLst/>
          </a:prstGeom>
        </p:spPr>
        <p:style>
          <a:lnRef idx="2">
            <a:schemeClr val="dk1"/>
          </a:lnRef>
          <a:fillRef idx="0">
            <a:schemeClr val="dk1"/>
          </a:fillRef>
          <a:effectRef idx="1">
            <a:schemeClr val="dk1"/>
          </a:effectRef>
          <a:fontRef idx="minor">
            <a:schemeClr val="tx1"/>
          </a:fontRef>
        </p:style>
      </p:cxnSp>
      <p:sp>
        <p:nvSpPr>
          <p:cNvPr id="2" name="四角形: 角を丸くする 1">
            <a:extLst>
              <a:ext uri="{FF2B5EF4-FFF2-40B4-BE49-F238E27FC236}">
                <a16:creationId xmlns:a16="http://schemas.microsoft.com/office/drawing/2014/main" id="{E11C32D0-64A3-41D7-22F9-1C27EBB6D6FE}"/>
              </a:ext>
            </a:extLst>
          </p:cNvPr>
          <p:cNvSpPr/>
          <p:nvPr/>
        </p:nvSpPr>
        <p:spPr>
          <a:xfrm>
            <a:off x="367106" y="2206330"/>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2B27BEE6-9AED-254B-73D4-999CE3BE672F}"/>
              </a:ext>
            </a:extLst>
          </p:cNvPr>
          <p:cNvSpPr/>
          <p:nvPr/>
        </p:nvSpPr>
        <p:spPr>
          <a:xfrm>
            <a:off x="367106" y="1913580"/>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0C0120E9-8D27-B89B-EAF4-8F2180E1BABD}"/>
              </a:ext>
            </a:extLst>
          </p:cNvPr>
          <p:cNvSpPr/>
          <p:nvPr/>
        </p:nvSpPr>
        <p:spPr>
          <a:xfrm>
            <a:off x="351730" y="8126170"/>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D13A51EF-66F8-EE5F-5F25-09C59862B21F}"/>
              </a:ext>
            </a:extLst>
          </p:cNvPr>
          <p:cNvSpPr/>
          <p:nvPr/>
        </p:nvSpPr>
        <p:spPr>
          <a:xfrm>
            <a:off x="351730" y="7596429"/>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ABC288C8-16B8-BA60-E046-1E92ECC9AB44}"/>
              </a:ext>
            </a:extLst>
          </p:cNvPr>
          <p:cNvSpPr/>
          <p:nvPr/>
        </p:nvSpPr>
        <p:spPr>
          <a:xfrm>
            <a:off x="367106" y="7041162"/>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635FC849-8ACC-F811-618A-97629F6196D8}"/>
              </a:ext>
            </a:extLst>
          </p:cNvPr>
          <p:cNvSpPr/>
          <p:nvPr/>
        </p:nvSpPr>
        <p:spPr>
          <a:xfrm>
            <a:off x="351730" y="9856811"/>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54E91890-E56A-CE4E-C774-7F91A2414B0E}"/>
              </a:ext>
            </a:extLst>
          </p:cNvPr>
          <p:cNvSpPr/>
          <p:nvPr/>
        </p:nvSpPr>
        <p:spPr>
          <a:xfrm>
            <a:off x="358741" y="9553919"/>
            <a:ext cx="777178" cy="187492"/>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66234E2-E9D7-54F0-FC1D-9265A98A2407}"/>
              </a:ext>
            </a:extLst>
          </p:cNvPr>
          <p:cNvSpPr txBox="1"/>
          <p:nvPr/>
        </p:nvSpPr>
        <p:spPr>
          <a:xfrm>
            <a:off x="367106" y="1866324"/>
            <a:ext cx="5945889" cy="584775"/>
          </a:xfrm>
          <a:prstGeom prst="rect">
            <a:avLst/>
          </a:prstGeom>
          <a:noFill/>
        </p:spPr>
        <p:txBody>
          <a:bodyPr wrap="square" rtlCol="0">
            <a:spAutoFit/>
          </a:bodyPr>
          <a:lstStyle/>
          <a:p>
            <a:r>
              <a:rPr kumimoji="1" lang="ja-JP" altLang="en-US" sz="1200" b="1" dirty="0">
                <a:solidFill>
                  <a:schemeClr val="bg1"/>
                </a:solidFill>
              </a:rPr>
              <a:t>開会挨拶　</a:t>
            </a:r>
            <a:r>
              <a:rPr kumimoji="1" lang="en-US" altLang="ja-JP" sz="1200" dirty="0"/>
              <a:t>14</a:t>
            </a:r>
            <a:r>
              <a:rPr kumimoji="1" lang="ja-JP" altLang="en-US" sz="1200" dirty="0"/>
              <a:t>：</a:t>
            </a:r>
            <a:r>
              <a:rPr kumimoji="1" lang="en-US" altLang="ja-JP" sz="1200" dirty="0"/>
              <a:t>00</a:t>
            </a:r>
            <a:r>
              <a:rPr kumimoji="1" lang="ja-JP" altLang="en-US" sz="1200" dirty="0"/>
              <a:t>　～　</a:t>
            </a:r>
            <a:r>
              <a:rPr kumimoji="1" lang="en-US" altLang="ja-JP" sz="1200" dirty="0"/>
              <a:t>14</a:t>
            </a:r>
            <a:r>
              <a:rPr kumimoji="1" lang="ja-JP" altLang="en-US" sz="1200" dirty="0"/>
              <a:t>：</a:t>
            </a:r>
            <a:r>
              <a:rPr kumimoji="1" lang="en-US" altLang="ja-JP" sz="1200" dirty="0"/>
              <a:t>05</a:t>
            </a:r>
            <a:r>
              <a:rPr kumimoji="1" lang="ja-JP" altLang="en-US" sz="1200" dirty="0"/>
              <a:t>　　公立藤田総合病院　外科　木暮 道彦　先生</a:t>
            </a:r>
          </a:p>
          <a:p>
            <a:endParaRPr kumimoji="1" lang="ja-JP" altLang="en-US" sz="800" dirty="0"/>
          </a:p>
          <a:p>
            <a:r>
              <a:rPr kumimoji="1" lang="ja-JP" altLang="en-US" sz="1200" b="1" dirty="0">
                <a:solidFill>
                  <a:schemeClr val="bg1"/>
                </a:solidFill>
              </a:rPr>
              <a:t>一般演題　</a:t>
            </a:r>
            <a:r>
              <a:rPr kumimoji="1" lang="en-US" altLang="ja-JP" sz="1200" dirty="0"/>
              <a:t>14</a:t>
            </a:r>
            <a:r>
              <a:rPr kumimoji="1" lang="ja-JP" altLang="en-US" sz="1200" dirty="0"/>
              <a:t>：</a:t>
            </a:r>
            <a:r>
              <a:rPr kumimoji="1" lang="en-US" altLang="ja-JP" sz="1200" dirty="0"/>
              <a:t>05</a:t>
            </a:r>
            <a:r>
              <a:rPr kumimoji="1" lang="ja-JP" altLang="en-US" sz="1200" dirty="0"/>
              <a:t>　～　</a:t>
            </a:r>
            <a:r>
              <a:rPr kumimoji="1" lang="en-US" altLang="ja-JP" sz="1200" dirty="0"/>
              <a:t>15</a:t>
            </a:r>
            <a:r>
              <a:rPr kumimoji="1" lang="ja-JP" altLang="en-US" sz="1200" dirty="0"/>
              <a:t>：</a:t>
            </a:r>
            <a:r>
              <a:rPr kumimoji="1" lang="en-US" altLang="ja-JP" sz="1200" dirty="0"/>
              <a:t>20</a:t>
            </a:r>
          </a:p>
        </p:txBody>
      </p:sp>
      <p:sp>
        <p:nvSpPr>
          <p:cNvPr id="15" name="テキスト ボックス 14">
            <a:extLst>
              <a:ext uri="{FF2B5EF4-FFF2-40B4-BE49-F238E27FC236}">
                <a16:creationId xmlns:a16="http://schemas.microsoft.com/office/drawing/2014/main" id="{91D95B6C-EBBF-8EF7-E056-1D51D4C72A5C}"/>
              </a:ext>
            </a:extLst>
          </p:cNvPr>
          <p:cNvSpPr txBox="1"/>
          <p:nvPr/>
        </p:nvSpPr>
        <p:spPr>
          <a:xfrm>
            <a:off x="343796" y="7008698"/>
            <a:ext cx="7122222" cy="3108543"/>
          </a:xfrm>
          <a:prstGeom prst="rect">
            <a:avLst/>
          </a:prstGeom>
          <a:noFill/>
        </p:spPr>
        <p:txBody>
          <a:bodyPr wrap="square" rtlCol="0">
            <a:spAutoFit/>
          </a:bodyPr>
          <a:lstStyle/>
          <a:p>
            <a:r>
              <a:rPr kumimoji="1" lang="ja-JP" altLang="en-US" sz="1200" b="1" dirty="0">
                <a:solidFill>
                  <a:schemeClr val="bg1"/>
                </a:solidFill>
              </a:rPr>
              <a:t>教育講演　</a:t>
            </a:r>
            <a:r>
              <a:rPr kumimoji="1" lang="en-US" altLang="ja-JP" sz="1200" dirty="0"/>
              <a:t>15</a:t>
            </a:r>
            <a:r>
              <a:rPr kumimoji="1" lang="ja-JP" altLang="en-US" sz="1200" dirty="0"/>
              <a:t>：</a:t>
            </a:r>
            <a:r>
              <a:rPr kumimoji="1" lang="en-US" altLang="ja-JP" sz="1200" dirty="0"/>
              <a:t>30</a:t>
            </a:r>
            <a:r>
              <a:rPr kumimoji="1" lang="ja-JP" altLang="en-US" sz="1200" dirty="0"/>
              <a:t>　～　</a:t>
            </a:r>
            <a:r>
              <a:rPr kumimoji="1" lang="en-US" altLang="ja-JP" sz="1200" dirty="0"/>
              <a:t>15</a:t>
            </a:r>
            <a:r>
              <a:rPr kumimoji="1" lang="ja-JP" altLang="en-US" sz="1200" dirty="0"/>
              <a:t>：</a:t>
            </a:r>
            <a:r>
              <a:rPr kumimoji="1" lang="en-US" altLang="ja-JP" sz="1200" dirty="0"/>
              <a:t>40</a:t>
            </a:r>
            <a:r>
              <a:rPr kumimoji="1" lang="ja-JP" altLang="en-US" sz="1200" dirty="0"/>
              <a:t>　　　</a:t>
            </a:r>
          </a:p>
          <a:p>
            <a:r>
              <a:rPr kumimoji="1" lang="ja-JP" altLang="en-US" sz="1200" dirty="0"/>
              <a:t>　　　　　　　　　流動食の変遷と最新トレンド　～物性変化と現場ニーズの調和</a:t>
            </a:r>
            <a:r>
              <a:rPr kumimoji="1" lang="en-US" altLang="ja-JP" sz="1200" dirty="0"/>
              <a:t>〜</a:t>
            </a:r>
          </a:p>
          <a:p>
            <a:pPr algn="r"/>
            <a:r>
              <a:rPr kumimoji="1" lang="ja-JP" altLang="en-US" sz="1200" dirty="0"/>
              <a:t>　　　　　　　　　ニュートリー株式会社　製品戦略部　製品戦略課　課長　山 智成　氏</a:t>
            </a:r>
          </a:p>
          <a:p>
            <a:r>
              <a:rPr kumimoji="1" lang="ja-JP" altLang="en-US" sz="1200" b="1" dirty="0">
                <a:solidFill>
                  <a:schemeClr val="bg1"/>
                </a:solidFill>
              </a:rPr>
              <a:t>情報提供　</a:t>
            </a:r>
            <a:r>
              <a:rPr kumimoji="1" lang="en-US" altLang="ja-JP" sz="1200" dirty="0"/>
              <a:t>15</a:t>
            </a:r>
            <a:r>
              <a:rPr kumimoji="1" lang="ja-JP" altLang="en-US" sz="1200" dirty="0"/>
              <a:t>：</a:t>
            </a:r>
            <a:r>
              <a:rPr kumimoji="1" lang="en-US" altLang="ja-JP" sz="1200" dirty="0"/>
              <a:t>40</a:t>
            </a:r>
            <a:r>
              <a:rPr kumimoji="1" lang="ja-JP" altLang="en-US" sz="1200" dirty="0"/>
              <a:t>　～　</a:t>
            </a:r>
            <a:r>
              <a:rPr kumimoji="1" lang="en-US" altLang="ja-JP" sz="1200" dirty="0"/>
              <a:t>15</a:t>
            </a:r>
            <a:r>
              <a:rPr kumimoji="1" lang="ja-JP" altLang="en-US" sz="1200" dirty="0"/>
              <a:t>：</a:t>
            </a:r>
            <a:r>
              <a:rPr kumimoji="1" lang="en-US" altLang="ja-JP" sz="1200" dirty="0"/>
              <a:t>50</a:t>
            </a:r>
          </a:p>
          <a:p>
            <a:r>
              <a:rPr kumimoji="1" lang="ja-JP" altLang="en-US" sz="1200" dirty="0"/>
              <a:t>　　　　　　　　　カンガルー</a:t>
            </a:r>
            <a:r>
              <a:rPr kumimoji="1" lang="en-US" altLang="ja-JP" sz="1200" dirty="0"/>
              <a:t>OMNI</a:t>
            </a:r>
            <a:r>
              <a:rPr kumimoji="1" lang="ja-JP" altLang="en-US" sz="1200" dirty="0"/>
              <a:t>ポンプ（経腸栄養ポンプ）に関する情報提供</a:t>
            </a:r>
          </a:p>
          <a:p>
            <a:pPr algn="r"/>
            <a:r>
              <a:rPr kumimoji="1" lang="ja-JP" altLang="en-US" sz="1200" dirty="0"/>
              <a:t>カーディナルヘルス株式会社　東日本営業部　東北エリア　鈴木貴博　氏</a:t>
            </a:r>
            <a:endParaRPr kumimoji="1" lang="ja-JP" altLang="en-US" sz="800" dirty="0"/>
          </a:p>
          <a:p>
            <a:r>
              <a:rPr kumimoji="1" lang="ja-JP" altLang="en-US" sz="1200" b="1" dirty="0">
                <a:solidFill>
                  <a:schemeClr val="bg1"/>
                </a:solidFill>
              </a:rPr>
              <a:t>特別講演　</a:t>
            </a:r>
            <a:r>
              <a:rPr kumimoji="1" lang="en-US" altLang="ja-JP" sz="1200" dirty="0"/>
              <a:t>15</a:t>
            </a:r>
            <a:r>
              <a:rPr kumimoji="1" lang="ja-JP" altLang="en-US" sz="1200" dirty="0"/>
              <a:t>：</a:t>
            </a:r>
            <a:r>
              <a:rPr kumimoji="1" lang="en-US" altLang="ja-JP" sz="1200" dirty="0"/>
              <a:t>50</a:t>
            </a:r>
            <a:r>
              <a:rPr kumimoji="1" lang="ja-JP" altLang="en-US" sz="1200" dirty="0"/>
              <a:t>　～　</a:t>
            </a:r>
            <a:r>
              <a:rPr kumimoji="1" lang="en-US" altLang="ja-JP" sz="1200" dirty="0"/>
              <a:t>16</a:t>
            </a:r>
            <a:r>
              <a:rPr kumimoji="1" lang="ja-JP" altLang="en-US" sz="1200" dirty="0"/>
              <a:t>：</a:t>
            </a:r>
            <a:r>
              <a:rPr kumimoji="1" lang="en-US" altLang="ja-JP" sz="1200" dirty="0"/>
              <a:t>55</a:t>
            </a:r>
          </a:p>
          <a:p>
            <a:pPr algn="r"/>
            <a:r>
              <a:rPr kumimoji="1" lang="ja-JP" altLang="en-US" sz="1200" b="1" dirty="0"/>
              <a:t>座長：福島県立医科大学　消化管外科学講座　准教授　佐瀬 善一郎　先生</a:t>
            </a:r>
            <a:endParaRPr kumimoji="1" lang="en-US" altLang="ja-JP" sz="1200" b="1" dirty="0"/>
          </a:p>
          <a:p>
            <a:pPr algn="r"/>
            <a:endParaRPr kumimoji="1" lang="ja-JP" altLang="en-US" sz="800" b="1" dirty="0"/>
          </a:p>
          <a:p>
            <a:pPr algn="ctr"/>
            <a:r>
              <a:rPr kumimoji="1" lang="ja-JP" altLang="en-US" b="1" dirty="0"/>
              <a:t>日本一早い退院を可能にした当院の周術期運動栄養管理</a:t>
            </a:r>
            <a:endParaRPr kumimoji="1" lang="en-US" altLang="ja-JP" b="1" dirty="0"/>
          </a:p>
          <a:p>
            <a:pPr algn="ctr"/>
            <a:r>
              <a:rPr kumimoji="1" lang="ja-JP" altLang="en-US" b="1" dirty="0"/>
              <a:t>～聖路加における新たなイノベーション</a:t>
            </a:r>
            <a:r>
              <a:rPr kumimoji="1" lang="en-US" altLang="ja-JP" b="1" dirty="0"/>
              <a:t>〜</a:t>
            </a:r>
          </a:p>
          <a:p>
            <a:pPr algn="r"/>
            <a:r>
              <a:rPr kumimoji="1" lang="ja-JP" altLang="en-US" sz="1600" b="1" dirty="0"/>
              <a:t>　　　聖路加国際病院　消化器・一般外科　海道 利実　先生</a:t>
            </a:r>
            <a:endParaRPr kumimoji="1" lang="en-US" altLang="ja-JP" sz="1600" b="1" dirty="0"/>
          </a:p>
          <a:p>
            <a:endParaRPr kumimoji="1" lang="en-US" altLang="ja-JP" sz="900" dirty="0">
              <a:solidFill>
                <a:schemeClr val="bg1"/>
              </a:solidFill>
            </a:endParaRPr>
          </a:p>
          <a:p>
            <a:r>
              <a:rPr kumimoji="1" lang="ja-JP" altLang="en-US" sz="1200" b="1" dirty="0">
                <a:solidFill>
                  <a:schemeClr val="bg1"/>
                </a:solidFill>
              </a:rPr>
              <a:t>次回案内　</a:t>
            </a:r>
            <a:r>
              <a:rPr kumimoji="1" lang="en-US" altLang="ja-JP" sz="1200" dirty="0"/>
              <a:t>16</a:t>
            </a:r>
            <a:r>
              <a:rPr kumimoji="1" lang="ja-JP" altLang="en-US" sz="1200" dirty="0"/>
              <a:t>：</a:t>
            </a:r>
            <a:r>
              <a:rPr kumimoji="1" lang="en-US" altLang="ja-JP" sz="1200" dirty="0"/>
              <a:t>55</a:t>
            </a:r>
            <a:r>
              <a:rPr kumimoji="1" lang="ja-JP" altLang="en-US" sz="1200" dirty="0"/>
              <a:t>　～　</a:t>
            </a:r>
            <a:r>
              <a:rPr kumimoji="1" lang="en-US" altLang="ja-JP" sz="1200" dirty="0"/>
              <a:t>17</a:t>
            </a:r>
            <a:r>
              <a:rPr kumimoji="1" lang="ja-JP" altLang="en-US" sz="1200" dirty="0"/>
              <a:t>：</a:t>
            </a:r>
            <a:r>
              <a:rPr kumimoji="1" lang="en-US" altLang="ja-JP" sz="1200" dirty="0"/>
              <a:t>00</a:t>
            </a:r>
            <a:r>
              <a:rPr kumimoji="1" lang="ja-JP" altLang="en-US" sz="1200" dirty="0"/>
              <a:t>　</a:t>
            </a:r>
            <a:endParaRPr kumimoji="1" lang="en-US" altLang="ja-JP" sz="1200" dirty="0"/>
          </a:p>
          <a:p>
            <a:endParaRPr kumimoji="1" lang="en-US" altLang="ja-JP" sz="800" dirty="0"/>
          </a:p>
          <a:p>
            <a:r>
              <a:rPr kumimoji="1" lang="ja-JP" altLang="en-US" sz="1200" b="1" dirty="0">
                <a:solidFill>
                  <a:schemeClr val="bg1"/>
                </a:solidFill>
              </a:rPr>
              <a:t>閉会挨拶　</a:t>
            </a:r>
            <a:r>
              <a:rPr kumimoji="1" lang="en-US" altLang="ja-JP" sz="1200" dirty="0"/>
              <a:t>17</a:t>
            </a:r>
            <a:r>
              <a:rPr kumimoji="1" lang="ja-JP" altLang="en-US" sz="1200" dirty="0"/>
              <a:t>：</a:t>
            </a:r>
            <a:r>
              <a:rPr kumimoji="1" lang="en-US" altLang="ja-JP" sz="1200" dirty="0"/>
              <a:t>00</a:t>
            </a:r>
            <a:r>
              <a:rPr kumimoji="1" lang="ja-JP" altLang="en-US" sz="1200" dirty="0"/>
              <a:t>　～　</a:t>
            </a:r>
            <a:r>
              <a:rPr kumimoji="1" lang="en-US" altLang="ja-JP" sz="1200" dirty="0"/>
              <a:t>17</a:t>
            </a:r>
            <a:r>
              <a:rPr kumimoji="1" lang="ja-JP" altLang="en-US" sz="1200" dirty="0"/>
              <a:t>：</a:t>
            </a:r>
            <a:r>
              <a:rPr kumimoji="1" lang="en-US" altLang="ja-JP" sz="1200" dirty="0"/>
              <a:t>05</a:t>
            </a:r>
            <a:r>
              <a:rPr kumimoji="1" lang="ja-JP" altLang="en-US" sz="1200" dirty="0"/>
              <a:t>　福島県立医科大学　消化管外科学講座　准教授　佐藤 </a:t>
            </a:r>
            <a:r>
              <a:rPr kumimoji="1" lang="ja-JP" altLang="en-US" sz="1200" dirty="0" smtClean="0"/>
              <a:t>善一郎先生</a:t>
            </a:r>
            <a:endParaRPr kumimoji="1" lang="en-US" altLang="ja-JP" sz="1200" b="1" dirty="0">
              <a:latin typeface="游ゴシック 本文"/>
            </a:endParaRPr>
          </a:p>
        </p:txBody>
      </p:sp>
    </p:spTree>
    <p:extLst>
      <p:ext uri="{BB962C8B-B14F-4D97-AF65-F5344CB8AC3E}">
        <p14:creationId xmlns:p14="http://schemas.microsoft.com/office/powerpoint/2010/main" val="104670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0AEDDF7-8585-E052-2A63-8BA1E8B1C0D0}"/>
              </a:ext>
            </a:extLst>
          </p:cNvPr>
          <p:cNvSpPr/>
          <p:nvPr/>
        </p:nvSpPr>
        <p:spPr>
          <a:xfrm>
            <a:off x="0" y="0"/>
            <a:ext cx="7775575" cy="10907713"/>
          </a:xfrm>
          <a:prstGeom prst="rect">
            <a:avLst/>
          </a:prstGeom>
          <a:solidFill>
            <a:srgbClr val="FFFC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Picture 3" descr="パステルで花びらの抽象的なデザイン">
            <a:extLst>
              <a:ext uri="{FF2B5EF4-FFF2-40B4-BE49-F238E27FC236}">
                <a16:creationId xmlns:a16="http://schemas.microsoft.com/office/drawing/2014/main" id="{7C03DA06-BEB2-4FBB-ADD0-83E93675B336}"/>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Lst>
          </a:blip>
          <a:srcRect t="38536"/>
          <a:stretch>
            <a:fillRect/>
          </a:stretch>
        </p:blipFill>
        <p:spPr>
          <a:xfrm rot="16200000">
            <a:off x="114883" y="3211303"/>
            <a:ext cx="10907713" cy="4485106"/>
          </a:xfrm>
          <a:prstGeom prst="rect">
            <a:avLst/>
          </a:prstGeom>
        </p:spPr>
      </p:pic>
      <p:pic>
        <p:nvPicPr>
          <p:cNvPr id="9" name="図 8">
            <a:extLst>
              <a:ext uri="{FF2B5EF4-FFF2-40B4-BE49-F238E27FC236}">
                <a16:creationId xmlns:a16="http://schemas.microsoft.com/office/drawing/2014/main" id="{0E717D64-F856-9477-B764-E4DAA9D69083}"/>
              </a:ext>
            </a:extLst>
          </p:cNvPr>
          <p:cNvPicPr>
            <a:picLocks noChangeAspect="1"/>
          </p:cNvPicPr>
          <p:nvPr/>
        </p:nvPicPr>
        <p:blipFill>
          <a:blip r:embed="rId4"/>
          <a:stretch>
            <a:fillRect/>
          </a:stretch>
        </p:blipFill>
        <p:spPr>
          <a:xfrm>
            <a:off x="3989021" y="1036807"/>
            <a:ext cx="3372321" cy="2095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正方形/長方形 9">
            <a:extLst>
              <a:ext uri="{FF2B5EF4-FFF2-40B4-BE49-F238E27FC236}">
                <a16:creationId xmlns:a16="http://schemas.microsoft.com/office/drawing/2014/main" id="{936DEFD7-BDA8-B7D5-1D9F-B029DA4B25C0}"/>
              </a:ext>
            </a:extLst>
          </p:cNvPr>
          <p:cNvSpPr/>
          <p:nvPr/>
        </p:nvSpPr>
        <p:spPr>
          <a:xfrm>
            <a:off x="0" y="258115"/>
            <a:ext cx="7811293" cy="440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7B4D69E-7693-8F7B-25C4-5D18EEBAE0B3}"/>
              </a:ext>
            </a:extLst>
          </p:cNvPr>
          <p:cNvSpPr txBox="1"/>
          <p:nvPr/>
        </p:nvSpPr>
        <p:spPr>
          <a:xfrm>
            <a:off x="344854" y="1036807"/>
            <a:ext cx="3441700" cy="2062103"/>
          </a:xfrm>
          <a:prstGeom prst="rect">
            <a:avLst/>
          </a:prstGeom>
          <a:noFill/>
        </p:spPr>
        <p:txBody>
          <a:bodyPr wrap="square" rtlCol="0">
            <a:spAutoFit/>
          </a:bodyPr>
          <a:lstStyle/>
          <a:p>
            <a:r>
              <a:rPr kumimoji="1" lang="en-US" altLang="ja-JP" sz="1400" dirty="0"/>
              <a:t>【</a:t>
            </a:r>
            <a:r>
              <a:rPr kumimoji="1" lang="ja-JP" altLang="en-US" sz="1400" dirty="0"/>
              <a:t>会場地図</a:t>
            </a:r>
            <a:r>
              <a:rPr kumimoji="1" lang="en-US" altLang="ja-JP" sz="1400" dirty="0"/>
              <a:t>】</a:t>
            </a:r>
          </a:p>
          <a:p>
            <a:r>
              <a:rPr kumimoji="1" lang="zh-TW" altLang="en-US" sz="1400" dirty="0"/>
              <a:t>〒</a:t>
            </a:r>
            <a:r>
              <a:rPr kumimoji="1" lang="en-US" altLang="zh-TW" sz="1400" dirty="0"/>
              <a:t>960-8516</a:t>
            </a:r>
            <a:r>
              <a:rPr kumimoji="1" lang="zh-TW" altLang="en-US" sz="1400" dirty="0"/>
              <a:t>　福島県福島市栄町</a:t>
            </a:r>
            <a:r>
              <a:rPr kumimoji="1" lang="en-US" altLang="zh-TW" sz="1400" dirty="0"/>
              <a:t>10</a:t>
            </a:r>
            <a:r>
              <a:rPr kumimoji="1" lang="zh-TW" altLang="en-US" sz="1400" dirty="0"/>
              <a:t>番</a:t>
            </a:r>
            <a:r>
              <a:rPr kumimoji="1" lang="en-US" altLang="zh-TW" sz="1400" dirty="0"/>
              <a:t>6</a:t>
            </a:r>
            <a:r>
              <a:rPr kumimoji="1" lang="zh-TW" altLang="en-US" sz="1400" dirty="0"/>
              <a:t>号</a:t>
            </a:r>
            <a:endParaRPr kumimoji="1" lang="en-US" altLang="zh-TW" sz="1400" dirty="0"/>
          </a:p>
          <a:p>
            <a:endParaRPr kumimoji="1" lang="en-US" altLang="zh-TW" sz="800" dirty="0"/>
          </a:p>
          <a:p>
            <a:r>
              <a:rPr kumimoji="1" lang="en-US" altLang="ja-JP" sz="1400" dirty="0"/>
              <a:t>TEL</a:t>
            </a:r>
            <a:r>
              <a:rPr kumimoji="1" lang="ja-JP" altLang="en-US" sz="1400" dirty="0"/>
              <a:t>：</a:t>
            </a:r>
            <a:r>
              <a:rPr kumimoji="1" lang="en-US" altLang="ja-JP" sz="1400" dirty="0"/>
              <a:t>024-581-5503</a:t>
            </a:r>
          </a:p>
          <a:p>
            <a:endParaRPr kumimoji="1" lang="en-US" altLang="ja-JP" sz="800" dirty="0"/>
          </a:p>
          <a:p>
            <a:r>
              <a:rPr kumimoji="1" lang="ja-JP" altLang="en-US" sz="1400" dirty="0"/>
              <a:t>●</a:t>
            </a:r>
            <a:r>
              <a:rPr kumimoji="1" lang="en-US" altLang="ja-JP" sz="1400" dirty="0"/>
              <a:t>JR</a:t>
            </a:r>
            <a:r>
              <a:rPr kumimoji="1" lang="ja-JP" altLang="en-US" sz="1400" dirty="0"/>
              <a:t>福島駅東口より徒歩約</a:t>
            </a:r>
            <a:r>
              <a:rPr kumimoji="1" lang="en-US" altLang="ja-JP" sz="1400" dirty="0"/>
              <a:t>5</a:t>
            </a:r>
            <a:r>
              <a:rPr kumimoji="1" lang="ja-JP" altLang="en-US" sz="1400" dirty="0"/>
              <a:t>分</a:t>
            </a:r>
            <a:endParaRPr kumimoji="1" lang="en-US" altLang="ja-JP" sz="1400" dirty="0"/>
          </a:p>
          <a:p>
            <a:r>
              <a:rPr kumimoji="1" lang="ja-JP" altLang="en-US" sz="1400" dirty="0"/>
              <a:t>●福島交通バス「大町」より徒歩約</a:t>
            </a:r>
            <a:r>
              <a:rPr kumimoji="1" lang="en-US" altLang="ja-JP" sz="1400" dirty="0"/>
              <a:t>1</a:t>
            </a:r>
            <a:r>
              <a:rPr kumimoji="1" lang="ja-JP" altLang="en-US" sz="1400" dirty="0"/>
              <a:t>分</a:t>
            </a:r>
            <a:endParaRPr kumimoji="1" lang="en-US" altLang="ja-JP" sz="1400" dirty="0"/>
          </a:p>
          <a:p>
            <a:endParaRPr kumimoji="1" lang="en-US" altLang="ja-JP" sz="1400" dirty="0"/>
          </a:p>
          <a:p>
            <a:r>
              <a:rPr kumimoji="1" lang="en-US" altLang="ja-JP" sz="1200" dirty="0"/>
              <a:t>※</a:t>
            </a:r>
            <a:r>
              <a:rPr kumimoji="1" lang="ja-JP" altLang="en-US" sz="1200" dirty="0"/>
              <a:t>駐車場がないため、</a:t>
            </a:r>
            <a:endParaRPr kumimoji="1" lang="en-US" altLang="ja-JP" sz="1200" dirty="0"/>
          </a:p>
          <a:p>
            <a:r>
              <a:rPr kumimoji="1" lang="ja-JP" altLang="en-US" sz="1200" dirty="0"/>
              <a:t>　近隣のコインパーキングをご利用下さい。</a:t>
            </a:r>
            <a:endParaRPr kumimoji="1" lang="en-US" altLang="ja-JP" sz="1200" dirty="0"/>
          </a:p>
        </p:txBody>
      </p:sp>
      <p:sp>
        <p:nvSpPr>
          <p:cNvPr id="13" name="テキスト ボックス 12">
            <a:extLst>
              <a:ext uri="{FF2B5EF4-FFF2-40B4-BE49-F238E27FC236}">
                <a16:creationId xmlns:a16="http://schemas.microsoft.com/office/drawing/2014/main" id="{E17C0E4C-DDC8-D48F-559E-79FF0B67D379}"/>
              </a:ext>
            </a:extLst>
          </p:cNvPr>
          <p:cNvSpPr txBox="1"/>
          <p:nvPr/>
        </p:nvSpPr>
        <p:spPr>
          <a:xfrm>
            <a:off x="1945908" y="327924"/>
            <a:ext cx="4086225" cy="369332"/>
          </a:xfrm>
          <a:prstGeom prst="rect">
            <a:avLst/>
          </a:prstGeom>
          <a:noFill/>
        </p:spPr>
        <p:txBody>
          <a:bodyPr wrap="square" rtlCol="0">
            <a:spAutoFit/>
          </a:bodyPr>
          <a:lstStyle/>
          <a:p>
            <a:r>
              <a:rPr kumimoji="1" lang="ja-JP" altLang="en-US" b="1" dirty="0"/>
              <a:t>福島県立医科大学福島駅前キャンパス</a:t>
            </a:r>
          </a:p>
        </p:txBody>
      </p:sp>
      <p:graphicFrame>
        <p:nvGraphicFramePr>
          <p:cNvPr id="18" name="表 17">
            <a:extLst>
              <a:ext uri="{FF2B5EF4-FFF2-40B4-BE49-F238E27FC236}">
                <a16:creationId xmlns:a16="http://schemas.microsoft.com/office/drawing/2014/main" id="{AEED5BCC-053B-6F29-5E24-1B2B60F08442}"/>
              </a:ext>
            </a:extLst>
          </p:cNvPr>
          <p:cNvGraphicFramePr>
            <a:graphicFrameLocks noGrp="1"/>
          </p:cNvGraphicFramePr>
          <p:nvPr>
            <p:extLst>
              <p:ext uri="{D42A27DB-BD31-4B8C-83A1-F6EECF244321}">
                <p14:modId xmlns:p14="http://schemas.microsoft.com/office/powerpoint/2010/main" val="626759656"/>
              </p:ext>
            </p:extLst>
          </p:nvPr>
        </p:nvGraphicFramePr>
        <p:xfrm>
          <a:off x="325200" y="3585247"/>
          <a:ext cx="7125172" cy="2135523"/>
        </p:xfrm>
        <a:graphic>
          <a:graphicData uri="http://schemas.openxmlformats.org/drawingml/2006/table">
            <a:tbl>
              <a:tblPr firstRow="1" bandRow="1">
                <a:tableStyleId>{5940675A-B579-460E-94D1-54222C63F5DA}</a:tableStyleId>
              </a:tblPr>
              <a:tblGrid>
                <a:gridCol w="2619250">
                  <a:extLst>
                    <a:ext uri="{9D8B030D-6E8A-4147-A177-3AD203B41FA5}">
                      <a16:colId xmlns:a16="http://schemas.microsoft.com/office/drawing/2014/main" val="2257844825"/>
                    </a:ext>
                  </a:extLst>
                </a:gridCol>
                <a:gridCol w="735319">
                  <a:extLst>
                    <a:ext uri="{9D8B030D-6E8A-4147-A177-3AD203B41FA5}">
                      <a16:colId xmlns:a16="http://schemas.microsoft.com/office/drawing/2014/main" val="1902441339"/>
                    </a:ext>
                  </a:extLst>
                </a:gridCol>
                <a:gridCol w="3770603">
                  <a:extLst>
                    <a:ext uri="{9D8B030D-6E8A-4147-A177-3AD203B41FA5}">
                      <a16:colId xmlns:a16="http://schemas.microsoft.com/office/drawing/2014/main" val="3282316093"/>
                    </a:ext>
                  </a:extLst>
                </a:gridCol>
              </a:tblGrid>
              <a:tr h="318049">
                <a:tc>
                  <a:txBody>
                    <a:bodyPr/>
                    <a:lstStyle/>
                    <a:p>
                      <a:pPr algn="ctr"/>
                      <a:r>
                        <a:rPr kumimoji="1" lang="ja-JP" altLang="en-US" sz="1400" b="1" dirty="0"/>
                        <a:t>単位の種類</a:t>
                      </a:r>
                    </a:p>
                  </a:txBody>
                  <a:tcPr anchor="ctr">
                    <a:solidFill>
                      <a:schemeClr val="bg1">
                        <a:lumMod val="85000"/>
                      </a:schemeClr>
                    </a:solidFill>
                  </a:tcPr>
                </a:tc>
                <a:tc>
                  <a:txBody>
                    <a:bodyPr/>
                    <a:lstStyle/>
                    <a:p>
                      <a:pPr algn="ctr"/>
                      <a:r>
                        <a:rPr kumimoji="1" lang="ja-JP" altLang="en-US" sz="1400" b="1" dirty="0"/>
                        <a:t>単位</a:t>
                      </a:r>
                    </a:p>
                  </a:txBody>
                  <a:tcPr anchor="ctr">
                    <a:solidFill>
                      <a:schemeClr val="bg1">
                        <a:lumMod val="85000"/>
                      </a:schemeClr>
                    </a:solidFill>
                  </a:tcPr>
                </a:tc>
                <a:tc>
                  <a:txBody>
                    <a:bodyPr/>
                    <a:lstStyle/>
                    <a:p>
                      <a:pPr algn="ctr"/>
                      <a:r>
                        <a:rPr kumimoji="1" lang="ja-JP" altLang="en-US" sz="1400" b="1" dirty="0"/>
                        <a:t>注意事項</a:t>
                      </a:r>
                    </a:p>
                  </a:txBody>
                  <a:tcPr anchor="ctr">
                    <a:solidFill>
                      <a:schemeClr val="bg1">
                        <a:lumMod val="85000"/>
                      </a:schemeClr>
                    </a:solidFill>
                  </a:tcPr>
                </a:tc>
                <a:extLst>
                  <a:ext uri="{0D108BD9-81ED-4DB2-BD59-A6C34878D82A}">
                    <a16:rowId xmlns:a16="http://schemas.microsoft.com/office/drawing/2014/main" val="994346634"/>
                  </a:ext>
                </a:extLst>
              </a:tr>
              <a:tr h="452873">
                <a:tc>
                  <a:txBody>
                    <a:bodyPr/>
                    <a:lstStyle/>
                    <a:p>
                      <a:pPr algn="l"/>
                      <a:endParaRPr kumimoji="1" lang="en-US" altLang="ja-JP" sz="1100" kern="1200" dirty="0" smtClean="0">
                        <a:solidFill>
                          <a:schemeClr val="tx1"/>
                        </a:solidFill>
                        <a:effectLst/>
                        <a:latin typeface="+mn-lt"/>
                        <a:ea typeface="+mn-ea"/>
                        <a:cs typeface="+mn-cs"/>
                      </a:endParaRPr>
                    </a:p>
                    <a:p>
                      <a:pPr algn="l"/>
                      <a:r>
                        <a:rPr kumimoji="1" lang="ja-JP" altLang="ja-JP" sz="1100" kern="1200" dirty="0" smtClean="0">
                          <a:solidFill>
                            <a:schemeClr val="tx1"/>
                          </a:solidFill>
                          <a:effectLst/>
                          <a:latin typeface="+mn-lt"/>
                          <a:ea typeface="+mn-ea"/>
                          <a:cs typeface="+mn-cs"/>
                        </a:rPr>
                        <a:t>日病薬病院薬学認定薬剤師制度</a:t>
                      </a:r>
                      <a:endParaRPr kumimoji="1" lang="en-US" altLang="ja-JP" sz="1100" kern="1200" dirty="0" smtClean="0">
                        <a:solidFill>
                          <a:schemeClr val="tx1"/>
                        </a:solidFill>
                        <a:effectLst/>
                        <a:latin typeface="+mn-lt"/>
                        <a:ea typeface="+mn-ea"/>
                        <a:cs typeface="+mn-cs"/>
                      </a:endParaRPr>
                    </a:p>
                    <a:p>
                      <a:pPr algn="l"/>
                      <a:r>
                        <a:rPr kumimoji="1" lang="ja-JP" altLang="ja-JP" sz="1100" kern="1200" dirty="0" smtClean="0">
                          <a:solidFill>
                            <a:schemeClr val="tx1"/>
                          </a:solidFill>
                          <a:effectLst/>
                          <a:latin typeface="+mn-lt"/>
                          <a:ea typeface="+mn-ea"/>
                          <a:cs typeface="+mn-cs"/>
                        </a:rPr>
                        <a:t>（</a:t>
                      </a:r>
                      <a:r>
                        <a:rPr kumimoji="1" lang="en-US" altLang="ja-JP" sz="1100" kern="1200" dirty="0" smtClean="0">
                          <a:solidFill>
                            <a:schemeClr val="tx1"/>
                          </a:solidFill>
                          <a:effectLst/>
                          <a:latin typeface="+mn-lt"/>
                          <a:ea typeface="+mn-ea"/>
                          <a:cs typeface="+mn-cs"/>
                        </a:rPr>
                        <a:t>Ⅱ-6</a:t>
                      </a:r>
                      <a:r>
                        <a:rPr kumimoji="1" lang="ja-JP" altLang="en-US" sz="1100" kern="1200" dirty="0" smtClean="0">
                          <a:solidFill>
                            <a:schemeClr val="tx1"/>
                          </a:solidFill>
                          <a:effectLst/>
                          <a:latin typeface="+mn-lt"/>
                          <a:ea typeface="+mn-ea"/>
                          <a:cs typeface="+mn-cs"/>
                        </a:rPr>
                        <a:t>；</a:t>
                      </a:r>
                      <a:r>
                        <a:rPr kumimoji="1" lang="en-US" altLang="ja-JP" sz="1100" kern="1200" dirty="0" smtClean="0">
                          <a:solidFill>
                            <a:schemeClr val="tx1"/>
                          </a:solidFill>
                          <a:effectLst/>
                          <a:latin typeface="+mn-lt"/>
                          <a:ea typeface="+mn-ea"/>
                          <a:cs typeface="+mn-cs"/>
                        </a:rPr>
                        <a:t>0.5</a:t>
                      </a:r>
                      <a:r>
                        <a:rPr kumimoji="1" lang="ja-JP" altLang="en-US" sz="1100" kern="1200" dirty="0" err="1" smtClean="0">
                          <a:solidFill>
                            <a:schemeClr val="tx1"/>
                          </a:solidFill>
                          <a:effectLst/>
                          <a:latin typeface="+mn-lt"/>
                          <a:ea typeface="+mn-ea"/>
                          <a:cs typeface="+mn-cs"/>
                        </a:rPr>
                        <a:t>、</a:t>
                      </a:r>
                      <a:r>
                        <a:rPr kumimoji="1" lang="en-US" altLang="ja-JP" sz="1100" kern="1200" dirty="0" smtClean="0">
                          <a:solidFill>
                            <a:schemeClr val="tx1"/>
                          </a:solidFill>
                          <a:effectLst/>
                          <a:latin typeface="+mn-lt"/>
                          <a:ea typeface="+mn-ea"/>
                          <a:cs typeface="+mn-cs"/>
                        </a:rPr>
                        <a:t>Ⅲ-2</a:t>
                      </a:r>
                      <a:r>
                        <a:rPr kumimoji="1" lang="ja-JP" altLang="en-US" sz="1100" kern="1200" dirty="0" smtClean="0">
                          <a:solidFill>
                            <a:schemeClr val="tx1"/>
                          </a:solidFill>
                          <a:effectLst/>
                          <a:latin typeface="+mn-lt"/>
                          <a:ea typeface="+mn-ea"/>
                          <a:cs typeface="+mn-cs"/>
                        </a:rPr>
                        <a:t>；</a:t>
                      </a:r>
                      <a:r>
                        <a:rPr kumimoji="1" lang="en-US" altLang="ja-JP" sz="1100" kern="1200" dirty="0" smtClean="0">
                          <a:solidFill>
                            <a:schemeClr val="tx1"/>
                          </a:solidFill>
                          <a:effectLst/>
                          <a:latin typeface="+mn-lt"/>
                          <a:ea typeface="+mn-ea"/>
                          <a:cs typeface="+mn-cs"/>
                        </a:rPr>
                        <a:t>0.5</a:t>
                      </a:r>
                      <a:r>
                        <a:rPr kumimoji="1" lang="ja-JP" altLang="ja-JP" sz="1100" kern="1200" dirty="0" smtClean="0">
                          <a:solidFill>
                            <a:schemeClr val="tx1"/>
                          </a:solidFill>
                          <a:effectLst/>
                          <a:latin typeface="+mn-lt"/>
                          <a:ea typeface="+mn-ea"/>
                          <a:cs typeface="+mn-cs"/>
                        </a:rPr>
                        <a:t>）</a:t>
                      </a:r>
                      <a:r>
                        <a:rPr kumimoji="1" lang="ja-JP" altLang="ja-JP" sz="1100" kern="1200" dirty="0" smtClean="0">
                          <a:solidFill>
                            <a:schemeClr val="tx1"/>
                          </a:solidFill>
                          <a:effectLst/>
                          <a:latin typeface="+mn-lt"/>
                          <a:ea typeface="+mn-ea"/>
                          <a:cs typeface="+mn-cs"/>
                        </a:rPr>
                        <a:t>取得予定</a:t>
                      </a:r>
                      <a:endParaRPr kumimoji="1" lang="ja-JP" altLang="en-US" sz="1100" dirty="0"/>
                    </a:p>
                  </a:txBody>
                  <a:tcPr anchor="ctr">
                    <a:solidFill>
                      <a:srgbClr val="FFFCF7"/>
                    </a:solidFill>
                  </a:tcPr>
                </a:tc>
                <a:tc>
                  <a:txBody>
                    <a:bodyPr/>
                    <a:lstStyle/>
                    <a:p>
                      <a:pPr algn="ctr"/>
                      <a:r>
                        <a:rPr kumimoji="1" lang="en-US" altLang="ja-JP" sz="1200" smtClean="0"/>
                        <a:t>1.0</a:t>
                      </a:r>
                      <a:endParaRPr kumimoji="1" lang="ja-JP" altLang="en-US" sz="1200" dirty="0"/>
                    </a:p>
                  </a:txBody>
                  <a:tcPr anchor="ctr">
                    <a:solidFill>
                      <a:srgbClr val="FFFCF7"/>
                    </a:solidFill>
                  </a:tcPr>
                </a:tc>
                <a:tc>
                  <a:txBody>
                    <a:bodyPr/>
                    <a:lstStyle/>
                    <a:p>
                      <a:pPr marL="0" marR="0" lvl="0" indent="0" algn="l" defTabSz="777514" rtl="0" eaLnBrk="1" fontAlgn="auto" latinLnBrk="0" hangingPunct="1">
                        <a:lnSpc>
                          <a:spcPct val="100000"/>
                        </a:lnSpc>
                        <a:spcBef>
                          <a:spcPts val="0"/>
                        </a:spcBef>
                        <a:spcAft>
                          <a:spcPts val="0"/>
                        </a:spcAft>
                        <a:buClrTx/>
                        <a:buSzTx/>
                        <a:buFontTx/>
                        <a:buNone/>
                        <a:tabLst/>
                        <a:defRPr/>
                      </a:pPr>
                      <a:r>
                        <a:rPr kumimoji="1" lang="ja-JP" altLang="en-US" sz="1200" dirty="0" smtClean="0"/>
                        <a:t>現地参加のみ取得可能（時間厳守）。</a:t>
                      </a:r>
                      <a:endParaRPr kumimoji="1" lang="en-US" altLang="ja-JP" sz="1200" dirty="0" smtClean="0"/>
                    </a:p>
                    <a:p>
                      <a:pPr marL="0" marR="0" lvl="0" indent="0" algn="l" defTabSz="777514" rtl="0" eaLnBrk="1" fontAlgn="auto" latinLnBrk="0" hangingPunct="1">
                        <a:lnSpc>
                          <a:spcPct val="100000"/>
                        </a:lnSpc>
                        <a:spcBef>
                          <a:spcPts val="0"/>
                        </a:spcBef>
                        <a:spcAft>
                          <a:spcPts val="0"/>
                        </a:spcAft>
                        <a:buClrTx/>
                        <a:buSzTx/>
                        <a:buFontTx/>
                        <a:buNone/>
                        <a:tabLst/>
                        <a:defRPr/>
                      </a:pPr>
                      <a:r>
                        <a:rPr kumimoji="1" lang="ja-JP" altLang="en-US" sz="1200" dirty="0" smtClean="0"/>
                        <a:t>当日受付の際に確認用紙をお渡しいたします。</a:t>
                      </a:r>
                      <a:endParaRPr kumimoji="1" lang="en-US" altLang="ja-JP" sz="1200" dirty="0" smtClean="0"/>
                    </a:p>
                    <a:p>
                      <a:pPr marL="0" marR="0" lvl="0" indent="0" algn="l" defTabSz="777514" rtl="0" eaLnBrk="1" fontAlgn="auto" latinLnBrk="0" hangingPunct="1">
                        <a:lnSpc>
                          <a:spcPct val="100000"/>
                        </a:lnSpc>
                        <a:spcBef>
                          <a:spcPts val="0"/>
                        </a:spcBef>
                        <a:spcAft>
                          <a:spcPts val="0"/>
                        </a:spcAft>
                        <a:buClrTx/>
                        <a:buSzTx/>
                        <a:buFontTx/>
                        <a:buNone/>
                        <a:tabLst/>
                        <a:defRPr/>
                      </a:pPr>
                      <a:r>
                        <a:rPr kumimoji="1" lang="ja-JP" altLang="en-US" sz="1200" dirty="0" smtClean="0"/>
                        <a:t>確認用紙に必要事項（氏名</a:t>
                      </a:r>
                      <a:r>
                        <a:rPr kumimoji="1" lang="en-US" altLang="ja-JP" sz="1200" dirty="0" smtClean="0"/>
                        <a:t>/</a:t>
                      </a:r>
                      <a:r>
                        <a:rPr kumimoji="1" lang="ja-JP" altLang="en-US" sz="1200" dirty="0" smtClean="0"/>
                        <a:t>所属施設名</a:t>
                      </a:r>
                      <a:r>
                        <a:rPr kumimoji="1" lang="en-US" altLang="ja-JP" sz="1200" dirty="0" smtClean="0"/>
                        <a:t>/</a:t>
                      </a:r>
                      <a:r>
                        <a:rPr kumimoji="1" lang="ja-JP" altLang="en-US" sz="1200" dirty="0" smtClean="0"/>
                        <a:t>薬剤師免許番号</a:t>
                      </a:r>
                      <a:r>
                        <a:rPr kumimoji="1" lang="en-US" altLang="ja-JP" sz="1200" dirty="0" smtClean="0"/>
                        <a:t>/</a:t>
                      </a:r>
                      <a:r>
                        <a:rPr kumimoji="1" lang="ja-JP" altLang="en-US" sz="1200" dirty="0" smtClean="0"/>
                        <a:t>キーワード</a:t>
                      </a:r>
                      <a:r>
                        <a:rPr kumimoji="1" lang="en-US" altLang="ja-JP" sz="1200" dirty="0" smtClean="0"/>
                        <a:t>2</a:t>
                      </a:r>
                      <a:r>
                        <a:rPr kumimoji="1" lang="ja-JP" altLang="en-US" sz="1200" dirty="0" smtClean="0"/>
                        <a:t>つ）を記入いただき研修会終了後にご提出をお願いいたします。</a:t>
                      </a:r>
                      <a:endParaRPr kumimoji="1" lang="en-US" altLang="ja-JP" sz="1200" dirty="0" smtClean="0"/>
                    </a:p>
                  </a:txBody>
                  <a:tcPr anchor="ctr">
                    <a:solidFill>
                      <a:srgbClr val="FFFCF7"/>
                    </a:solidFill>
                  </a:tcPr>
                </a:tc>
                <a:extLst>
                  <a:ext uri="{0D108BD9-81ED-4DB2-BD59-A6C34878D82A}">
                    <a16:rowId xmlns:a16="http://schemas.microsoft.com/office/drawing/2014/main" val="2679754093"/>
                  </a:ext>
                </a:extLst>
              </a:tr>
              <a:tr h="811634">
                <a:tc>
                  <a:txBody>
                    <a:bodyPr/>
                    <a:lstStyle/>
                    <a:p>
                      <a:pPr algn="l"/>
                      <a:r>
                        <a:rPr kumimoji="1" lang="ja-JP" altLang="en-US" sz="1200" dirty="0"/>
                        <a:t>福島県栄養士会生涯教育研修課</a:t>
                      </a:r>
                    </a:p>
                  </a:txBody>
                  <a:tcPr anchor="ctr">
                    <a:solidFill>
                      <a:srgbClr val="FFFCF7"/>
                    </a:solidFill>
                  </a:tcPr>
                </a:tc>
                <a:tc>
                  <a:txBody>
                    <a:bodyPr/>
                    <a:lstStyle/>
                    <a:p>
                      <a:pPr algn="ctr"/>
                      <a:r>
                        <a:rPr kumimoji="1" lang="en-US" altLang="ja-JP" sz="1200" dirty="0"/>
                        <a:t>0.5</a:t>
                      </a:r>
                      <a:endParaRPr kumimoji="1" lang="ja-JP" altLang="en-US" sz="1200" dirty="0"/>
                    </a:p>
                  </a:txBody>
                  <a:tcPr anchor="ctr">
                    <a:solidFill>
                      <a:srgbClr val="FFFCF7"/>
                    </a:solidFill>
                  </a:tcPr>
                </a:tc>
                <a:tc>
                  <a:txBody>
                    <a:bodyPr/>
                    <a:lstStyle/>
                    <a:p>
                      <a:r>
                        <a:rPr kumimoji="1" lang="ja-JP" altLang="en-US" sz="1200" dirty="0"/>
                        <a:t>当日受付の際に申請書をお渡しいたします。</a:t>
                      </a:r>
                      <a:endParaRPr kumimoji="1" lang="en-US" altLang="ja-JP" sz="1200" dirty="0"/>
                    </a:p>
                    <a:p>
                      <a:r>
                        <a:rPr kumimoji="1" lang="ja-JP" altLang="en-US" sz="1200" dirty="0"/>
                        <a:t>研修会終了後に、必要事項（氏名</a:t>
                      </a:r>
                      <a:r>
                        <a:rPr kumimoji="1" lang="en-US" altLang="ja-JP" sz="1200" dirty="0"/>
                        <a:t>/</a:t>
                      </a:r>
                      <a:r>
                        <a:rPr kumimoji="1" lang="ja-JP" altLang="en-US" sz="1200" dirty="0"/>
                        <a:t>所属施設名</a:t>
                      </a:r>
                      <a:r>
                        <a:rPr kumimoji="1" lang="en-US" altLang="ja-JP" sz="1200" dirty="0"/>
                        <a:t>/</a:t>
                      </a:r>
                      <a:r>
                        <a:rPr kumimoji="1" lang="ja-JP" altLang="en-US" sz="1200" dirty="0"/>
                        <a:t>会員番号）を記入いただきご提出をお願いいたします。</a:t>
                      </a:r>
                      <a:endParaRPr kumimoji="1" lang="en-US" altLang="ja-JP" sz="1200" dirty="0"/>
                    </a:p>
                  </a:txBody>
                  <a:tcPr anchor="ctr">
                    <a:solidFill>
                      <a:srgbClr val="FFFCF7"/>
                    </a:solidFill>
                  </a:tcPr>
                </a:tc>
                <a:extLst>
                  <a:ext uri="{0D108BD9-81ED-4DB2-BD59-A6C34878D82A}">
                    <a16:rowId xmlns:a16="http://schemas.microsoft.com/office/drawing/2014/main" val="1312707430"/>
                  </a:ext>
                </a:extLst>
              </a:tr>
            </a:tbl>
          </a:graphicData>
        </a:graphic>
      </p:graphicFrame>
      <p:sp>
        <p:nvSpPr>
          <p:cNvPr id="19" name="テキスト ボックス 18">
            <a:extLst>
              <a:ext uri="{FF2B5EF4-FFF2-40B4-BE49-F238E27FC236}">
                <a16:creationId xmlns:a16="http://schemas.microsoft.com/office/drawing/2014/main" id="{64BE95D1-B80A-4FC0-E6A6-D16F10F64877}"/>
              </a:ext>
            </a:extLst>
          </p:cNvPr>
          <p:cNvSpPr txBox="1"/>
          <p:nvPr/>
        </p:nvSpPr>
        <p:spPr>
          <a:xfrm>
            <a:off x="460132" y="5786018"/>
            <a:ext cx="6897496" cy="523220"/>
          </a:xfrm>
          <a:prstGeom prst="rect">
            <a:avLst/>
          </a:prstGeom>
          <a:noFill/>
        </p:spPr>
        <p:txBody>
          <a:bodyPr wrap="square" rtlCol="0">
            <a:spAutoFit/>
          </a:bodyPr>
          <a:lstStyle/>
          <a:p>
            <a:r>
              <a:rPr kumimoji="1" lang="en-US" altLang="ja-JP" sz="1400" dirty="0"/>
              <a:t>【</a:t>
            </a:r>
            <a:r>
              <a:rPr kumimoji="1" lang="ja-JP" altLang="en-US" sz="1400" dirty="0"/>
              <a:t>お問い合わせ先</a:t>
            </a:r>
            <a:r>
              <a:rPr kumimoji="1" lang="en-US" altLang="ja-JP" sz="1400" dirty="0"/>
              <a:t>】</a:t>
            </a:r>
            <a:r>
              <a:rPr kumimoji="1" lang="ja-JP" altLang="en-US" sz="1400" dirty="0"/>
              <a:t>ニュートリー株式会社　営業本部　営業部　菅原 裕介</a:t>
            </a:r>
            <a:endParaRPr kumimoji="1" lang="en-US" altLang="ja-JP" sz="1400" dirty="0"/>
          </a:p>
          <a:p>
            <a:r>
              <a:rPr kumimoji="1" lang="ja-JP" altLang="en-US" sz="1400" dirty="0"/>
              <a:t>　　　　　　　　　</a:t>
            </a:r>
            <a:r>
              <a:rPr kumimoji="1" lang="en-US" altLang="ja-JP" sz="1400" dirty="0"/>
              <a:t>TEL</a:t>
            </a:r>
            <a:r>
              <a:rPr kumimoji="1" lang="ja-JP" altLang="en-US" sz="1400" dirty="0"/>
              <a:t>：</a:t>
            </a:r>
            <a:r>
              <a:rPr kumimoji="1" lang="en-US" altLang="ja-JP" sz="1400" dirty="0"/>
              <a:t>090-1569-8446</a:t>
            </a:r>
            <a:endParaRPr kumimoji="1" lang="ja-JP" altLang="en-US" sz="1400" dirty="0"/>
          </a:p>
        </p:txBody>
      </p:sp>
      <p:grpSp>
        <p:nvGrpSpPr>
          <p:cNvPr id="20" name="グループ化 19">
            <a:extLst>
              <a:ext uri="{FF2B5EF4-FFF2-40B4-BE49-F238E27FC236}">
                <a16:creationId xmlns:a16="http://schemas.microsoft.com/office/drawing/2014/main" id="{A21014A8-4D68-9E21-998C-E120BFBFDC62}"/>
              </a:ext>
            </a:extLst>
          </p:cNvPr>
          <p:cNvGrpSpPr/>
          <p:nvPr/>
        </p:nvGrpSpPr>
        <p:grpSpPr>
          <a:xfrm>
            <a:off x="529242" y="9645962"/>
            <a:ext cx="6832099" cy="921872"/>
            <a:chOff x="512960" y="7736975"/>
            <a:chExt cx="5747456" cy="550066"/>
          </a:xfrm>
        </p:grpSpPr>
        <p:sp>
          <p:nvSpPr>
            <p:cNvPr id="21" name="正方形/長方形 20">
              <a:extLst>
                <a:ext uri="{FF2B5EF4-FFF2-40B4-BE49-F238E27FC236}">
                  <a16:creationId xmlns:a16="http://schemas.microsoft.com/office/drawing/2014/main" id="{1D2B5C36-719E-C81A-790A-8C4A7FCEB0EC}"/>
                </a:ext>
              </a:extLst>
            </p:cNvPr>
            <p:cNvSpPr/>
            <p:nvPr/>
          </p:nvSpPr>
          <p:spPr>
            <a:xfrm>
              <a:off x="512960" y="7736975"/>
              <a:ext cx="5747456" cy="467353"/>
            </a:xfrm>
            <a:prstGeom prst="rect">
              <a:avLst/>
            </a:prstGeom>
            <a:noFill/>
          </p:spPr>
          <p:txBody>
            <a:bodyPr wrap="square" lIns="89874" tIns="44938" rIns="89874" bIns="44938"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00590">
                <a:defRPr/>
              </a:pPr>
              <a:r>
                <a:rPr lang="en-US" altLang="ja-JP" sz="900" dirty="0">
                  <a:solidFill>
                    <a:prstClr val="black"/>
                  </a:solidFill>
                  <a:latin typeface="+mn-ea"/>
                </a:rPr>
                <a:t>【</a:t>
              </a:r>
              <a:r>
                <a:rPr lang="ja-JP" altLang="en-US" sz="900" dirty="0">
                  <a:solidFill>
                    <a:prstClr val="black"/>
                  </a:solidFill>
                  <a:latin typeface="+mn-ea"/>
                </a:rPr>
                <a:t>個人情報の取り扱いについて</a:t>
              </a:r>
              <a:r>
                <a:rPr lang="en-US" altLang="ja-JP" sz="900" dirty="0">
                  <a:solidFill>
                    <a:prstClr val="black"/>
                  </a:solidFill>
                  <a:latin typeface="+mn-ea"/>
                </a:rPr>
                <a:t>】</a:t>
              </a:r>
            </a:p>
            <a:p>
              <a:pPr defTabSz="900590">
                <a:defRPr/>
              </a:pPr>
              <a:r>
                <a:rPr lang="ja-JP" altLang="en-US" sz="900" dirty="0">
                  <a:solidFill>
                    <a:prstClr val="black"/>
                  </a:solidFill>
                  <a:latin typeface="+mn-ea"/>
                </a:rPr>
                <a:t>本申込書にご記入いただいた個人情報について、商品・サービスの改善・開発、商品・サービスに関するダイレクトメール・電話・訪問等によるご案内、アンケートの実施、その他これらに付随する業務を行うために必要な範囲内において利用させていただきます。本申込書をニュートリー</a:t>
              </a:r>
              <a:r>
                <a:rPr lang="en-US" altLang="ja-JP" sz="900" dirty="0">
                  <a:solidFill>
                    <a:prstClr val="black"/>
                  </a:solidFill>
                  <a:latin typeface="+mn-ea"/>
                </a:rPr>
                <a:t>(</a:t>
              </a:r>
              <a:r>
                <a:rPr lang="ja-JP" altLang="en-US" sz="900" dirty="0">
                  <a:solidFill>
                    <a:prstClr val="black"/>
                  </a:solidFill>
                  <a:latin typeface="+mn-ea"/>
                </a:rPr>
                <a:t>株</a:t>
              </a:r>
              <a:r>
                <a:rPr lang="en-US" altLang="ja-JP" sz="900" dirty="0">
                  <a:solidFill>
                    <a:prstClr val="black"/>
                  </a:solidFill>
                  <a:latin typeface="+mn-ea"/>
                </a:rPr>
                <a:t>)</a:t>
              </a:r>
              <a:r>
                <a:rPr lang="ja-JP" altLang="en-US" sz="900" dirty="0">
                  <a:solidFill>
                    <a:prstClr val="black"/>
                  </a:solidFill>
                  <a:latin typeface="+mn-ea"/>
                </a:rPr>
                <a:t>にご提出いただいた時点で、当社個人情報保護方針に同意していただいたものとみなします。</a:t>
              </a:r>
              <a:endParaRPr lang="en-US" altLang="ja-JP" sz="900" dirty="0">
                <a:solidFill>
                  <a:prstClr val="black"/>
                </a:solidFill>
                <a:latin typeface="+mn-ea"/>
              </a:endParaRPr>
            </a:p>
            <a:p>
              <a:pPr defTabSz="900590">
                <a:defRPr/>
              </a:pPr>
              <a:r>
                <a:rPr lang="ja-JP" altLang="en-US" sz="900" dirty="0">
                  <a:solidFill>
                    <a:prstClr val="black"/>
                  </a:solidFill>
                  <a:latin typeface="+mn-ea"/>
                </a:rPr>
                <a:t>当社個人情報保護方針詳細に関しましては公式企業サイトをご参照ください。</a:t>
              </a:r>
              <a:r>
                <a:rPr lang="en-US" altLang="ja-JP" sz="900" dirty="0">
                  <a:solidFill>
                    <a:prstClr val="black"/>
                  </a:solidFill>
                  <a:latin typeface="+mn-ea"/>
                </a:rPr>
                <a:t>https://www.nutri.co.jp/info/privacy.html</a:t>
              </a:r>
              <a:r>
                <a:rPr lang="ja-JP" altLang="en-US" sz="900" dirty="0">
                  <a:solidFill>
                    <a:prstClr val="black"/>
                  </a:solidFill>
                  <a:latin typeface="+mn-ea"/>
                </a:rPr>
                <a:t>　</a:t>
              </a:r>
              <a:endParaRPr lang="en-US" altLang="ja-JP" sz="900" dirty="0">
                <a:solidFill>
                  <a:prstClr val="black"/>
                </a:solidFill>
                <a:latin typeface="+mn-ea"/>
              </a:endParaRPr>
            </a:p>
          </p:txBody>
        </p:sp>
        <p:sp>
          <p:nvSpPr>
            <p:cNvPr id="22" name="正方形/長方形 21">
              <a:extLst>
                <a:ext uri="{FF2B5EF4-FFF2-40B4-BE49-F238E27FC236}">
                  <a16:creationId xmlns:a16="http://schemas.microsoft.com/office/drawing/2014/main" id="{EE4053E3-C5E6-B91C-552D-42276F1CA477}"/>
                </a:ext>
              </a:extLst>
            </p:cNvPr>
            <p:cNvSpPr/>
            <p:nvPr/>
          </p:nvSpPr>
          <p:spPr>
            <a:xfrm>
              <a:off x="5142230" y="8150249"/>
              <a:ext cx="1115063" cy="136792"/>
            </a:xfrm>
            <a:prstGeom prst="rect">
              <a:avLst/>
            </a:prstGeom>
            <a:noFill/>
          </p:spPr>
          <p:txBody>
            <a:bodyPr wrap="square" lIns="89874" tIns="44938" rIns="89874" bIns="44938"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00590">
                <a:defRPr/>
              </a:pPr>
              <a:r>
                <a:rPr lang="ja-JP" altLang="en-US" sz="900" dirty="0">
                  <a:solidFill>
                    <a:prstClr val="black"/>
                  </a:solidFill>
                  <a:latin typeface="+mn-ea"/>
                </a:rPr>
                <a:t>ニュートリー株式会社</a:t>
              </a:r>
              <a:endParaRPr lang="en-US" altLang="ja-JP" sz="900" dirty="0">
                <a:solidFill>
                  <a:prstClr val="black"/>
                </a:solidFill>
                <a:latin typeface="+mn-ea"/>
              </a:endParaRPr>
            </a:p>
          </p:txBody>
        </p:sp>
      </p:grpSp>
    </p:spTree>
    <p:extLst>
      <p:ext uri="{BB962C8B-B14F-4D97-AF65-F5344CB8AC3E}">
        <p14:creationId xmlns:p14="http://schemas.microsoft.com/office/powerpoint/2010/main" val="31770867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987</Words>
  <Application>Microsoft Office PowerPoint</Application>
  <PresentationFormat>ユーザー設定</PresentationFormat>
  <Paragraphs>83</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Aptos</vt:lpstr>
      <vt:lpstr>Aptos Display</vt:lpstr>
      <vt:lpstr>新細明體</vt:lpstr>
      <vt:lpstr>游ゴシック</vt:lpstr>
      <vt:lpstr>游ゴシック Light</vt:lpstr>
      <vt:lpstr>游ゴシック 本文</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高山 明実</dc:creator>
  <cp:lastModifiedBy>RDS 012</cp:lastModifiedBy>
  <cp:revision>22</cp:revision>
  <cp:lastPrinted>2025-08-22T00:23:09Z</cp:lastPrinted>
  <dcterms:created xsi:type="dcterms:W3CDTF">2025-08-18T07:52:34Z</dcterms:created>
  <dcterms:modified xsi:type="dcterms:W3CDTF">2025-09-18T03:05:48Z</dcterms:modified>
</cp:coreProperties>
</file>